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3" r:id="rId10"/>
    <p:sldId id="266" r:id="rId11"/>
    <p:sldId id="267" r:id="rId12"/>
    <p:sldId id="268" r:id="rId13"/>
    <p:sldId id="275" r:id="rId14"/>
    <p:sldId id="271" r:id="rId15"/>
    <p:sldId id="272" r:id="rId16"/>
    <p:sldId id="273" r:id="rId17"/>
    <p:sldId id="269" r:id="rId18"/>
    <p:sldId id="285" r:id="rId19"/>
    <p:sldId id="286" r:id="rId20"/>
    <p:sldId id="287" r:id="rId21"/>
    <p:sldId id="276" r:id="rId22"/>
    <p:sldId id="277" r:id="rId23"/>
    <p:sldId id="284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3318" autoAdjust="0"/>
  </p:normalViewPr>
  <p:slideViewPr>
    <p:cSldViewPr>
      <p:cViewPr>
        <p:scale>
          <a:sx n="70" d="100"/>
          <a:sy n="70" d="100"/>
        </p:scale>
        <p:origin x="-50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1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AADEAD-7B8B-47EE-A2EC-1D0C00ACA493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D78891-DA95-4159-A6BF-95C5074AC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ndonnan@gmail.co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ndonnan@gmail.co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26" Type="http://schemas.openxmlformats.org/officeDocument/2006/relationships/image" Target="../media/image59.jpeg"/><Relationship Id="rId3" Type="http://schemas.openxmlformats.org/officeDocument/2006/relationships/hyperlink" Target="mailto:cndonnan@gmail.com" TargetMode="External"/><Relationship Id="rId21" Type="http://schemas.openxmlformats.org/officeDocument/2006/relationships/image" Target="../media/image55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5" Type="http://schemas.openxmlformats.org/officeDocument/2006/relationships/image" Target="../media/image58.jpeg"/><Relationship Id="rId2" Type="http://schemas.openxmlformats.org/officeDocument/2006/relationships/image" Target="../media/image37.jpeg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24" Type="http://schemas.openxmlformats.org/officeDocument/2006/relationships/image" Target="../media/image29.gif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28" Type="http://schemas.openxmlformats.org/officeDocument/2006/relationships/image" Target="../media/image61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56.jpeg"/><Relationship Id="rId27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2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hyperlink" Target="mailto:cndonnan@gmail.com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ndonnan@gmail.com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ndonnan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cndonnan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914400"/>
            <a:ext cx="6477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Software Development for Teachers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00400" y="2286000"/>
            <a:ext cx="5334000" cy="274320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2800" dirty="0" smtClean="0"/>
              <a:t>Software Development Basics</a:t>
            </a:r>
          </a:p>
          <a:p>
            <a:pPr algn="l">
              <a:lnSpc>
                <a:spcPct val="200000"/>
              </a:lnSpc>
            </a:pPr>
            <a:r>
              <a:rPr lang="en-US" sz="2800" dirty="0" smtClean="0"/>
              <a:t>Modeling &amp; Simulation &amp; STEAM</a:t>
            </a:r>
          </a:p>
          <a:p>
            <a:pPr algn="l">
              <a:lnSpc>
                <a:spcPct val="200000"/>
              </a:lnSpc>
            </a:pPr>
            <a:r>
              <a:rPr lang="en-US" sz="2800" dirty="0" smtClean="0"/>
              <a:t>Starting Your M&amp;S Program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066800"/>
            <a:ext cx="2362200" cy="1524000"/>
          </a:xfrm>
          <a:prstGeom prst="rect">
            <a:avLst/>
          </a:prstGeom>
        </p:spPr>
        <p:txBody>
          <a:bodyPr vert="horz" lIns="45720" tIns="0" rIns="4572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Crooms</a:t>
            </a:r>
            <a:endParaRPr lang="en-US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Academy</a:t>
            </a:r>
            <a:r>
              <a:rPr kumimoji="0" lang="en-US" sz="24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Of Information Technology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donnancn.EMP\Desktop\Modeling &amp; Sim Presentation\Images\5913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1066800" cy="1282700"/>
          </a:xfrm>
          <a:prstGeom prst="rect">
            <a:avLst/>
          </a:prstGeom>
          <a:noFill/>
        </p:spPr>
      </p:pic>
      <p:pic>
        <p:nvPicPr>
          <p:cNvPr id="5125" name="Picture 5" descr="C:\Users\donnancn.EMP\Desktop\Modeling &amp; Sim Presentation\Images\CROOM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1114533" cy="12954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4572000"/>
            <a:ext cx="2362200" cy="1295400"/>
          </a:xfrm>
          <a:prstGeom prst="rect">
            <a:avLst/>
          </a:prstGeom>
        </p:spPr>
        <p:txBody>
          <a:bodyPr vert="horz" lIns="45720" tIns="0" rIns="4572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Seminole County Public Schools</a:t>
            </a:r>
            <a:endParaRPr kumimoji="0" lang="en-US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M&amp;S relates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429000" cy="4846320"/>
          </a:xfrm>
        </p:spPr>
        <p:txBody>
          <a:bodyPr>
            <a:normAutofit lnSpcReduction="10000"/>
          </a:bodyPr>
          <a:lstStyle/>
          <a:p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Today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are already playing game</a:t>
            </a:r>
            <a:r>
              <a:rPr kumimoji="0" lang="en-US" sz="2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based simulations</a:t>
            </a:r>
            <a:endParaRPr kumimoji="0" lang="en-US" sz="23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majority of the art the students view is digital.</a:t>
            </a:r>
            <a:endParaRPr kumimoji="0" lang="en-US" sz="23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students build simulations they learn about the multitude of variables inherent within a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donnancn.EMP\Desktop\Modeling &amp; Sim Presentation\Images\59130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3300404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M&amp;S relates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Tomorrow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Informed Digital Natives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Users\donnancn.EMP\Desktop\Modeling &amp; Sim Presentation\Images\59129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3291502" cy="2720975"/>
          </a:xfrm>
          <a:prstGeom prst="rect">
            <a:avLst/>
          </a:prstGeom>
          <a:noFill/>
        </p:spPr>
      </p:pic>
      <p:pic>
        <p:nvPicPr>
          <p:cNvPr id="11268" name="Picture 4" descr="C:\Users\donnancn.EMP\Desktop\Modeling &amp; Sim Presentation\Images\591309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3874416" cy="3006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M&amp;S Relates to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Physics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Chemistry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Biology</a:t>
            </a:r>
            <a:endParaRPr kumimoji="0" lang="en-US" sz="23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148" name="Picture 4" descr="C:\Users\donnancn.EMP\Desktop\Modeling &amp; Sim Presentation\Images\angry-bird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3603625" cy="2027039"/>
          </a:xfrm>
          <a:prstGeom prst="rect">
            <a:avLst/>
          </a:prstGeom>
          <a:noFill/>
        </p:spPr>
      </p:pic>
      <p:pic>
        <p:nvPicPr>
          <p:cNvPr id="6149" name="Picture 5" descr="C:\Users\donnancn.EMP\Desktop\Modeling &amp; Sim Presentation\Images\SurfingEleph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76400"/>
            <a:ext cx="2819400" cy="1587361"/>
          </a:xfrm>
          <a:prstGeom prst="rect">
            <a:avLst/>
          </a:prstGeom>
          <a:noFill/>
        </p:spPr>
      </p:pic>
      <p:pic>
        <p:nvPicPr>
          <p:cNvPr id="6150" name="Picture 6" descr="C:\Users\donnancn.EMP\Desktop\Modeling &amp; Sim Presentation\Images\Bunnies&amp;Wolv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2133600" cy="217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85800"/>
          </a:xfrm>
        </p:spPr>
        <p:txBody>
          <a:bodyPr>
            <a:noAutofit/>
          </a:bodyPr>
          <a:lstStyle/>
          <a:p>
            <a:r>
              <a:rPr lang="en-US" sz="3300" dirty="0" smtClean="0"/>
              <a:t>How M&amp;S Relates to Technology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048000" cy="4846320"/>
          </a:xfrm>
        </p:spPr>
        <p:txBody>
          <a:bodyPr>
            <a:normAutofit/>
          </a:bodyPr>
          <a:lstStyle/>
          <a:p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Programming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Art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 communication skills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291" name="Picture 3" descr="C:\Users\donnancn.EMP\Desktop\Modeling &amp; Sim Presentation\Images\59132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2650692" cy="1981200"/>
          </a:xfrm>
          <a:prstGeom prst="rect">
            <a:avLst/>
          </a:prstGeom>
          <a:noFill/>
        </p:spPr>
      </p:pic>
      <p:pic>
        <p:nvPicPr>
          <p:cNvPr id="7" name="Picture 2" descr="C:\Users\donnancn.EMP\Desktop\Modeling &amp; Sim Presentation\Images\fif_resu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524000"/>
            <a:ext cx="3445688" cy="2238375"/>
          </a:xfrm>
          <a:prstGeom prst="rect">
            <a:avLst/>
          </a:prstGeom>
          <a:noFill/>
        </p:spPr>
      </p:pic>
      <p:pic>
        <p:nvPicPr>
          <p:cNvPr id="13314" name="Picture 2" descr="C:\Users\donnancn.EMP\Desktop\Modeling &amp; Sim Presentation\Images\5955051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038600"/>
            <a:ext cx="2342977" cy="210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M&amp;S Relates to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505200" cy="4846320"/>
          </a:xfrm>
        </p:spPr>
        <p:txBody>
          <a:bodyPr>
            <a:normAutofit/>
          </a:bodyPr>
          <a:lstStyle/>
          <a:p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thinking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 solving</a:t>
            </a:r>
          </a:p>
          <a:p>
            <a:pPr lvl="2"/>
            <a:r>
              <a:rPr kumimoji="0"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design</a:t>
            </a:r>
          </a:p>
          <a:p>
            <a:pPr lvl="2"/>
            <a:r>
              <a:rPr lang="en-US" dirty="0" smtClean="0"/>
              <a:t>Variable determination </a:t>
            </a:r>
            <a:endParaRPr kumimoji="0" lang="en-US" sz="20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kumimoji="0"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testing &amp;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donnancn.EMP\Desktop\Modeling &amp; Sim Presentation\Images\worldofgoointerview2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363149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dirty="0" smtClean="0"/>
              <a:t>How M&amp;S Relates to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Art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 &amp; Proportion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Music</a:t>
            </a:r>
          </a:p>
          <a:p>
            <a:pPr lvl="2"/>
            <a:r>
              <a:rPr kumimoji="0" lang="en-US" sz="2000" b="0" i="0" kern="1200" baseline="0" dirty="0" smtClean="0">
                <a:latin typeface="+mn-lt"/>
                <a:ea typeface="+mn-ea"/>
                <a:cs typeface="+mn-cs"/>
              </a:rPr>
              <a:t>Theory</a:t>
            </a:r>
            <a:r>
              <a:rPr kumimoji="0" lang="en-US" sz="2000" b="0" i="0" kern="1200" dirty="0" smtClean="0">
                <a:latin typeface="+mn-lt"/>
                <a:ea typeface="+mn-ea"/>
                <a:cs typeface="+mn-cs"/>
              </a:rPr>
              <a:t> &amp; Composition</a:t>
            </a:r>
          </a:p>
          <a:p>
            <a:pPr lvl="2"/>
            <a:r>
              <a:rPr lang="en-US" baseline="0" dirty="0" smtClean="0">
                <a:solidFill>
                  <a:schemeClr val="tx1"/>
                </a:solidFill>
              </a:rPr>
              <a:t>Audio</a:t>
            </a:r>
            <a:r>
              <a:rPr lang="en-US" dirty="0" smtClean="0">
                <a:solidFill>
                  <a:schemeClr val="tx1"/>
                </a:solidFill>
              </a:rPr>
              <a:t> Production</a:t>
            </a:r>
            <a:endParaRPr kumimoji="0" lang="en-US" sz="20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onnancn.EMP\Desktop\Modeling &amp; Sim Presentation\Images\591352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2590800" cy="1943100"/>
          </a:xfrm>
          <a:prstGeom prst="rect">
            <a:avLst/>
          </a:prstGeom>
          <a:noFill/>
        </p:spPr>
      </p:pic>
      <p:pic>
        <p:nvPicPr>
          <p:cNvPr id="2051" name="Picture 3" descr="C:\Users\donnancn.EMP\Desktop\Modeling &amp; Sim Presentation\Images\59134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81200"/>
            <a:ext cx="2895600" cy="1624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donnancn.EMP\Desktop\Modeling &amp; Sim Presentation\Images\d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95800"/>
            <a:ext cx="2446986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dirty="0" smtClean="0"/>
              <a:t>How M&amp;S Relates to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Mathematics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Conversions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Algebra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Trig</a:t>
            </a:r>
            <a:endParaRPr kumimoji="0" lang="en-US" sz="23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Physics</a:t>
            </a:r>
            <a:endParaRPr kumimoji="0" lang="en-US" sz="23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donnancn.EMP\Desktop\Modeling &amp; Sim Presentation\Images\T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133600"/>
            <a:ext cx="3200400" cy="274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start a M&amp;S Curriculum</a:t>
            </a:r>
            <a:endParaRPr lang="en-US" dirty="0"/>
          </a:p>
        </p:txBody>
      </p:sp>
      <p:pic>
        <p:nvPicPr>
          <p:cNvPr id="3074" name="Picture 2" descr="C:\Users\donnancn.EMP\Desktop\Modeling &amp; Sim Presentation\Images\59130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248400" cy="48374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I </a:t>
            </a:r>
            <a:r>
              <a:rPr lang="en-US" dirty="0" err="1" smtClean="0"/>
              <a:t>sTart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814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Fl DOE Framework</a:t>
            </a:r>
          </a:p>
          <a:p>
            <a:pPr lvl="1"/>
            <a:r>
              <a:rPr lang="en-US" dirty="0" smtClean="0"/>
              <a:t>Year 1 - M&amp;S Foundations</a:t>
            </a:r>
          </a:p>
          <a:p>
            <a:pPr lvl="1"/>
            <a:r>
              <a:rPr lang="en-US" dirty="0" smtClean="0"/>
              <a:t>Year 2 – M&amp;S </a:t>
            </a:r>
            <a:r>
              <a:rPr lang="en-US" dirty="0" err="1" smtClean="0"/>
              <a:t>Sim</a:t>
            </a:r>
            <a:r>
              <a:rPr lang="en-US" dirty="0" smtClean="0"/>
              <a:t> Design</a:t>
            </a:r>
          </a:p>
          <a:p>
            <a:pPr lvl="1"/>
            <a:r>
              <a:rPr lang="en-US" dirty="0" smtClean="0"/>
              <a:t>Year 3 –</a:t>
            </a:r>
          </a:p>
          <a:p>
            <a:pPr lvl="2"/>
            <a:r>
              <a:rPr lang="en-US" dirty="0" smtClean="0"/>
              <a:t>Software Development</a:t>
            </a:r>
          </a:p>
          <a:p>
            <a:pPr lvl="2"/>
            <a:r>
              <a:rPr lang="en-US" dirty="0" smtClean="0"/>
              <a:t>Visual Development</a:t>
            </a:r>
          </a:p>
          <a:p>
            <a:pPr lvl="1"/>
            <a:r>
              <a:rPr lang="en-US" dirty="0" smtClean="0"/>
              <a:t>Year 4 – M&amp;S Research</a:t>
            </a:r>
          </a:p>
          <a:p>
            <a:pPr lvl="0"/>
            <a:r>
              <a:rPr lang="en-US" dirty="0" smtClean="0"/>
              <a:t>Model Curriculum</a:t>
            </a:r>
          </a:p>
          <a:p>
            <a:pPr lvl="1"/>
            <a:r>
              <a:rPr lang="en-US" dirty="0" smtClean="0"/>
              <a:t>M&amp;S Concepts</a:t>
            </a:r>
          </a:p>
          <a:p>
            <a:pPr lvl="1"/>
            <a:r>
              <a:rPr lang="en-US" dirty="0" smtClean="0"/>
              <a:t>Computer Skills</a:t>
            </a:r>
          </a:p>
          <a:p>
            <a:pPr lvl="1"/>
            <a:r>
              <a:rPr lang="en-US" dirty="0" smtClean="0"/>
              <a:t>Investigating M&amp;S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Problem Analysis</a:t>
            </a:r>
          </a:p>
          <a:p>
            <a:pPr lvl="1"/>
            <a:r>
              <a:rPr lang="en-US" dirty="0" smtClean="0"/>
              <a:t>Math Skills</a:t>
            </a:r>
          </a:p>
          <a:p>
            <a:pPr lvl="1"/>
            <a:r>
              <a:rPr lang="en-US" dirty="0" smtClean="0"/>
              <a:t>Software Design &amp; Dev</a:t>
            </a:r>
          </a:p>
          <a:p>
            <a:pPr lvl="1"/>
            <a:r>
              <a:rPr lang="en-US" dirty="0" smtClean="0"/>
              <a:t>Real-Time Virtual Sims</a:t>
            </a:r>
          </a:p>
          <a:p>
            <a:pPr lvl="1"/>
            <a:r>
              <a:rPr lang="en-US" dirty="0" smtClean="0"/>
              <a:t>Commercialization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r>
              <a:rPr lang="en-US" dirty="0" smtClean="0"/>
              <a:t>Logistics Engineering</a:t>
            </a:r>
          </a:p>
          <a:p>
            <a:pPr lvl="1"/>
            <a:r>
              <a:rPr lang="en-US" dirty="0" smtClean="0"/>
              <a:t>Ethics</a:t>
            </a:r>
          </a:p>
          <a:p>
            <a:pPr lvl="0"/>
            <a:endParaRPr lang="en-US" baseline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donnancn.EMP\Desktop\Modeling &amp; Sim Presentation\Images\M&amp;S_Start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133600" cy="2843146"/>
          </a:xfrm>
          <a:prstGeom prst="rect">
            <a:avLst/>
          </a:prstGeom>
          <a:noFill/>
        </p:spPr>
      </p:pic>
      <p:pic>
        <p:nvPicPr>
          <p:cNvPr id="9219" name="Picture 3" descr="C:\Users\donnancn.EMP\Desktop\Modeling &amp; Sim Presentation\Images\M&amp;S_Start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22117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it 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donnancn.EMP\Desktop\Modeling &amp; Sim Presentation\Images\Frame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5334000" cy="4387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3429000" cy="838200"/>
          </a:xfrm>
        </p:spPr>
        <p:txBody>
          <a:bodyPr anchor="t"/>
          <a:lstStyle/>
          <a:p>
            <a:pPr>
              <a:buFont typeface="Arial" pitchFamily="34" charset="0"/>
              <a:buNone/>
            </a:pPr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410200" y="1295400"/>
            <a:ext cx="3429000" cy="4953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Musician</a:t>
            </a:r>
            <a:r>
              <a:rPr lang="en-US" sz="2400" baseline="0" dirty="0" smtClean="0"/>
              <a:t> / Entertainer</a:t>
            </a:r>
          </a:p>
          <a:p>
            <a:pPr lvl="1">
              <a:lnSpc>
                <a:spcPct val="120000"/>
              </a:lnSpc>
            </a:pPr>
            <a:r>
              <a:rPr lang="en-US" sz="2200" baseline="0" dirty="0" smtClean="0"/>
              <a:t>UCF Grad in Digital Music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Worked at Disney as a Trumpet Player</a:t>
            </a:r>
            <a:endParaRPr lang="en-US" sz="2200" baseline="0" dirty="0" smtClean="0"/>
          </a:p>
          <a:p>
            <a:pPr lvl="1">
              <a:lnSpc>
                <a:spcPct val="120000"/>
              </a:lnSpc>
            </a:pPr>
            <a:endParaRPr lang="en-US" sz="2200" baseline="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aseline="0" dirty="0" smtClean="0"/>
              <a:t>Teacher (10 Years at </a:t>
            </a:r>
            <a:r>
              <a:rPr lang="en-US" sz="2400" baseline="0" dirty="0" err="1" smtClean="0"/>
              <a:t>Crooms</a:t>
            </a:r>
            <a:r>
              <a:rPr lang="en-US" sz="2400" baseline="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Music Performance, Theory &amp; Composition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3D Modeling &amp; Animation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Video Production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Project Management</a:t>
            </a:r>
          </a:p>
          <a:p>
            <a:pPr lvl="1">
              <a:lnSpc>
                <a:spcPct val="120000"/>
              </a:lnSpc>
            </a:pPr>
            <a:r>
              <a:rPr lang="en-US" sz="2200" baseline="0" dirty="0" smtClean="0"/>
              <a:t>Game &amp; Simulation Foundations &amp;</a:t>
            </a:r>
            <a:r>
              <a:rPr lang="en-US" sz="2200" dirty="0" smtClean="0"/>
              <a:t> Design</a:t>
            </a:r>
            <a:endParaRPr lang="en-US" sz="2200" baseline="0" dirty="0" smtClean="0"/>
          </a:p>
          <a:p>
            <a:pPr lvl="1">
              <a:lnSpc>
                <a:spcPct val="120000"/>
              </a:lnSpc>
              <a:buNone/>
            </a:pPr>
            <a:endParaRPr lang="en-US" sz="2200" baseline="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aseline="0" dirty="0" smtClean="0"/>
              <a:t>Curriculum Writer</a:t>
            </a:r>
          </a:p>
          <a:p>
            <a:pPr lvl="1">
              <a:lnSpc>
                <a:spcPct val="120000"/>
              </a:lnSpc>
            </a:pPr>
            <a:r>
              <a:rPr lang="en-US" sz="2200" baseline="0" dirty="0" smtClean="0"/>
              <a:t>Worked on the M&amp;S curriculum</a:t>
            </a:r>
          </a:p>
          <a:p>
            <a:pPr lvl="1">
              <a:lnSpc>
                <a:spcPct val="120000"/>
              </a:lnSpc>
            </a:pPr>
            <a:r>
              <a:rPr lang="en-US" sz="2200" baseline="0" dirty="0" smtClean="0"/>
              <a:t>Created multiple experimental classes</a:t>
            </a:r>
          </a:p>
          <a:p>
            <a:pPr lvl="1">
              <a:lnSpc>
                <a:spcPct val="120000"/>
              </a:lnSpc>
            </a:pPr>
            <a:endParaRPr lang="en-US" sz="2200" baseline="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aseline="0" dirty="0" smtClean="0"/>
              <a:t>Gamer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sz="2200" baseline="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aseline="0" dirty="0" smtClean="0"/>
              <a:t>Game Designer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donnancn.EMP\Desktop\Modeling &amp; Sim Presentation\Images\mug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4114799" cy="411479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57200" y="1219200"/>
            <a:ext cx="4838755" cy="3866137"/>
            <a:chOff x="838200" y="1290993"/>
            <a:chExt cx="4838755" cy="3866137"/>
          </a:xfrm>
        </p:grpSpPr>
        <p:pic>
          <p:nvPicPr>
            <p:cNvPr id="1027" name="Picture 3" descr="C:\Users\donnancn.EMP\Desktop\Modeling &amp; Sim Presentation\Images\OfficialPlayersGuid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47746">
              <a:off x="842283" y="1290993"/>
              <a:ext cx="4834672" cy="3866137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838200" y="2286000"/>
              <a:ext cx="1828800" cy="1752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1600200"/>
            <a:ext cx="4759226" cy="3611935"/>
            <a:chOff x="502964" y="1618307"/>
            <a:chExt cx="4759226" cy="3611935"/>
          </a:xfrm>
        </p:grpSpPr>
        <p:pic>
          <p:nvPicPr>
            <p:cNvPr id="1030" name="Picture 6" descr="C:\Users\donnancn.EMP\Desktop\Modeling &amp; Sim Presentation\Images\NewLogo_Sma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341139">
              <a:off x="1292334" y="3235390"/>
              <a:ext cx="3969856" cy="1994852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028" name="Picture 4" descr="C:\Users\donnancn.EMP\Desktop\Modeling &amp; Sim Presentation\Images\CCLogoNoOutline_16x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775723">
              <a:off x="502964" y="1618307"/>
              <a:ext cx="3811851" cy="21441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donnancn.EMP\Desktop\Modeling &amp; Sim Presentation\Images\CROOMS log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1235" r="3861"/>
          <a:stretch>
            <a:fillRect/>
          </a:stretch>
        </p:blipFill>
        <p:spPr bwMode="auto">
          <a:xfrm>
            <a:off x="2819400" y="457200"/>
            <a:ext cx="5105400" cy="6096000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Crooms</a:t>
            </a:r>
            <a:r>
              <a:rPr lang="en-US" dirty="0" smtClean="0"/>
              <a:t> Academy 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273" name="Picture 9" descr="C:\Users\donnancn.EMP\Desktop\Modeling &amp; Sim Presentation\Images\CROOMS2C.JPG"/>
          <p:cNvPicPr>
            <a:picLocks noChangeAspect="1" noChangeArrowheads="1"/>
          </p:cNvPicPr>
          <p:nvPr/>
        </p:nvPicPr>
        <p:blipFill>
          <a:blip r:embed="rId4" cstate="print"/>
          <a:srcRect l="21609"/>
          <a:stretch>
            <a:fillRect/>
          </a:stretch>
        </p:blipFill>
        <p:spPr bwMode="auto">
          <a:xfrm>
            <a:off x="3048000" y="5715000"/>
            <a:ext cx="2211388" cy="877448"/>
          </a:xfrm>
          <a:prstGeom prst="roundRect">
            <a:avLst>
              <a:gd name="adj" fmla="val 47759"/>
            </a:avLst>
          </a:prstGeom>
          <a:noFill/>
        </p:spPr>
      </p:pic>
      <p:pic>
        <p:nvPicPr>
          <p:cNvPr id="11274" name="Picture 10" descr="C:\Users\donnancn.EMP\Desktop\Modeling &amp; Sim Presentation\Images\59137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562600"/>
            <a:ext cx="790859" cy="950913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600200" y="1447800"/>
            <a:ext cx="4876800" cy="4038600"/>
            <a:chOff x="1371600" y="1371599"/>
            <a:chExt cx="6019800" cy="5424157"/>
          </a:xfrm>
        </p:grpSpPr>
        <p:pic>
          <p:nvPicPr>
            <p:cNvPr id="11275" name="Picture 11" descr="C:\Users\donnancn.EMP\Desktop\Modeling &amp; Sim Presentation\Images\5913186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1600" y="1371599"/>
              <a:ext cx="6019800" cy="5424157"/>
            </a:xfrm>
            <a:prstGeom prst="rect">
              <a:avLst/>
            </a:prstGeom>
            <a:noFill/>
          </p:spPr>
        </p:pic>
        <p:pic>
          <p:nvPicPr>
            <p:cNvPr id="11276" name="Picture 12" descr="C:\Users\donnancn.EMP\Desktop\Modeling &amp; Sim Presentation\Images\5913244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86400" y="2057399"/>
              <a:ext cx="1733145" cy="1295400"/>
            </a:xfrm>
            <a:prstGeom prst="rect">
              <a:avLst/>
            </a:prstGeom>
            <a:noFill/>
          </p:spPr>
        </p:pic>
        <p:pic>
          <p:nvPicPr>
            <p:cNvPr id="11277" name="Picture 13" descr="C:\Users\donnancn.EMP\Desktop\Modeling &amp; Sim Presentation\Images\5913230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86400" y="3657599"/>
              <a:ext cx="1676400" cy="1251817"/>
            </a:xfrm>
            <a:prstGeom prst="rect">
              <a:avLst/>
            </a:prstGeom>
            <a:noFill/>
          </p:spPr>
        </p:pic>
        <p:pic>
          <p:nvPicPr>
            <p:cNvPr id="11278" name="Picture 14" descr="C:\Users\donnancn.EMP\Desktop\Modeling &amp; Sim Presentation\Images\5913246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86400" y="5257799"/>
              <a:ext cx="1695450" cy="1212555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1600200" y="1447800"/>
            <a:ext cx="4876800" cy="4028661"/>
            <a:chOff x="1600200" y="1447800"/>
            <a:chExt cx="4876800" cy="4028661"/>
          </a:xfrm>
        </p:grpSpPr>
        <p:pic>
          <p:nvPicPr>
            <p:cNvPr id="11279" name="Picture 15" descr="C:\Users\donnancn.EMP\Desktop\Modeling &amp; Sim Presentation\Images\59131895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00200" y="1447800"/>
              <a:ext cx="4876800" cy="4028661"/>
            </a:xfrm>
            <a:prstGeom prst="rect">
              <a:avLst/>
            </a:prstGeom>
            <a:noFill/>
          </p:spPr>
        </p:pic>
        <p:pic>
          <p:nvPicPr>
            <p:cNvPr id="11280" name="Picture 16" descr="C:\Users\donnancn.EMP\Desktop\Modeling &amp; Sim Presentation\Images\59135716a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53000" y="2057400"/>
              <a:ext cx="1378852" cy="1558925"/>
            </a:xfrm>
            <a:prstGeom prst="rect">
              <a:avLst/>
            </a:prstGeom>
            <a:noFill/>
          </p:spPr>
        </p:pic>
        <p:pic>
          <p:nvPicPr>
            <p:cNvPr id="11281" name="Picture 17" descr="C:\Users\donnancn.EMP\Desktop\Modeling &amp; Sim Presentation\Images\59135699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53000" y="3962400"/>
              <a:ext cx="1389063" cy="832086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1600200" y="1447800"/>
            <a:ext cx="4876800" cy="4038600"/>
            <a:chOff x="1600200" y="1447800"/>
            <a:chExt cx="4876800" cy="4038600"/>
          </a:xfrm>
        </p:grpSpPr>
        <p:pic>
          <p:nvPicPr>
            <p:cNvPr id="11282" name="Picture 18" descr="C:\Users\donnancn.EMP\Desktop\Modeling &amp; Sim Presentation\Images\59131899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00200" y="1447800"/>
              <a:ext cx="4876800" cy="4038600"/>
            </a:xfrm>
            <a:prstGeom prst="rect">
              <a:avLst/>
            </a:prstGeom>
            <a:noFill/>
          </p:spPr>
        </p:pic>
        <p:pic>
          <p:nvPicPr>
            <p:cNvPr id="11283" name="Picture 19" descr="C:\Users\donnancn.EMP\Desktop\Modeling &amp; Sim Presentation\Images\59133804a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76800" y="2057400"/>
              <a:ext cx="1474787" cy="970010"/>
            </a:xfrm>
            <a:prstGeom prst="rect">
              <a:avLst/>
            </a:prstGeom>
            <a:noFill/>
          </p:spPr>
        </p:pic>
        <p:pic>
          <p:nvPicPr>
            <p:cNvPr id="11284" name="Picture 20" descr="C:\Users\donnancn.EMP\Desktop\Modeling &amp; Sim Presentation\Images\59133806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76800" y="3200400"/>
              <a:ext cx="1514920" cy="914400"/>
            </a:xfrm>
            <a:prstGeom prst="rect">
              <a:avLst/>
            </a:prstGeom>
            <a:noFill/>
          </p:spPr>
        </p:pic>
        <p:pic>
          <p:nvPicPr>
            <p:cNvPr id="11285" name="Picture 21" descr="C:\Users\donnancn.EMP\Desktop\Modeling &amp; Sim Presentation\Images\59133809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76800" y="4267200"/>
              <a:ext cx="1524000" cy="918689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1600200" y="1447800"/>
            <a:ext cx="4876800" cy="4038599"/>
            <a:chOff x="1600200" y="1447800"/>
            <a:chExt cx="4876800" cy="4038599"/>
          </a:xfrm>
        </p:grpSpPr>
        <p:pic>
          <p:nvPicPr>
            <p:cNvPr id="11286" name="Picture 22" descr="C:\Users\donnancn.EMP\Desktop\Modeling &amp; Sim Presentation\Images\59131902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600200" y="1447800"/>
              <a:ext cx="4876800" cy="4038599"/>
            </a:xfrm>
            <a:prstGeom prst="rect">
              <a:avLst/>
            </a:prstGeom>
            <a:noFill/>
          </p:spPr>
        </p:pic>
        <p:pic>
          <p:nvPicPr>
            <p:cNvPr id="11288" name="Picture 24" descr="C:\Users\donnancn.EMP\Desktop\Modeling &amp; Sim Presentation\Images\59134636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876800" y="3276600"/>
              <a:ext cx="1473629" cy="887173"/>
            </a:xfrm>
            <a:prstGeom prst="rect">
              <a:avLst/>
            </a:prstGeom>
            <a:noFill/>
          </p:spPr>
        </p:pic>
        <p:pic>
          <p:nvPicPr>
            <p:cNvPr id="11289" name="Picture 25" descr="C:\Users\donnancn.EMP\Desktop\Modeling &amp; Sim Presentation\Images\59134711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53000" y="1828799"/>
              <a:ext cx="1316037" cy="1289947"/>
            </a:xfrm>
            <a:prstGeom prst="rect">
              <a:avLst/>
            </a:prstGeom>
            <a:noFill/>
          </p:spPr>
        </p:pic>
        <p:pic>
          <p:nvPicPr>
            <p:cNvPr id="11290" name="Picture 26" descr="C:\Users\donnancn.EMP\Desktop\Modeling &amp; Sim Presentation\Images\59134648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876800" y="4419600"/>
              <a:ext cx="1447800" cy="873887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1600200" y="1447800"/>
            <a:ext cx="4876800" cy="4057650"/>
            <a:chOff x="1600200" y="1447800"/>
            <a:chExt cx="4876800" cy="4057650"/>
          </a:xfrm>
        </p:grpSpPr>
        <p:pic>
          <p:nvPicPr>
            <p:cNvPr id="11291" name="Picture 27" descr="C:\Users\donnancn.EMP\Desktop\Modeling &amp; Sim Presentation\Images\59131904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00200" y="1447800"/>
              <a:ext cx="4876800" cy="4057650"/>
            </a:xfrm>
            <a:prstGeom prst="rect">
              <a:avLst/>
            </a:prstGeom>
            <a:noFill/>
          </p:spPr>
        </p:pic>
        <p:pic>
          <p:nvPicPr>
            <p:cNvPr id="11292" name="Picture 28" descr="C:\Users\donnancn.EMP\Desktop\Modeling &amp; Sim Presentation\Images\59135226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876800" y="1981200"/>
              <a:ext cx="1516885" cy="914400"/>
            </a:xfrm>
            <a:prstGeom prst="rect">
              <a:avLst/>
            </a:prstGeom>
            <a:noFill/>
          </p:spPr>
        </p:pic>
        <p:pic>
          <p:nvPicPr>
            <p:cNvPr id="11293" name="Picture 29" descr="C:\Users\donnancn.EMP\Desktop\Modeling &amp; Sim Presentation\Images\59135225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76800" y="3048000"/>
              <a:ext cx="1524000" cy="916306"/>
            </a:xfrm>
            <a:prstGeom prst="rect">
              <a:avLst/>
            </a:prstGeom>
            <a:noFill/>
          </p:spPr>
        </p:pic>
        <p:pic>
          <p:nvPicPr>
            <p:cNvPr id="11294" name="Picture 30" descr="C:\Users\donnancn.EMP\Desktop\Modeling &amp; Sim Presentation\Images\59135231.gi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876800" y="4114800"/>
              <a:ext cx="1524000" cy="1143000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1600200" y="1447799"/>
            <a:ext cx="4876800" cy="4038601"/>
            <a:chOff x="1600200" y="1447799"/>
            <a:chExt cx="4876800" cy="4038601"/>
          </a:xfrm>
        </p:grpSpPr>
        <p:pic>
          <p:nvPicPr>
            <p:cNvPr id="11295" name="Picture 31" descr="C:\Users\donnancn.EMP\Desktop\Modeling &amp; Sim Presentation\Images\59131903.JP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600200" y="1447799"/>
              <a:ext cx="4876800" cy="4038601"/>
            </a:xfrm>
            <a:prstGeom prst="rect">
              <a:avLst/>
            </a:prstGeom>
            <a:noFill/>
          </p:spPr>
        </p:pic>
        <p:pic>
          <p:nvPicPr>
            <p:cNvPr id="11296" name="Picture 32" descr="C:\Users\donnancn.EMP\Desktop\Modeling &amp; Sim Presentation\Images\59135702.jp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876800" y="1981200"/>
              <a:ext cx="1524000" cy="857250"/>
            </a:xfrm>
            <a:prstGeom prst="rect">
              <a:avLst/>
            </a:prstGeom>
            <a:noFill/>
          </p:spPr>
        </p:pic>
        <p:pic>
          <p:nvPicPr>
            <p:cNvPr id="11297" name="Picture 33" descr="C:\Users\donnancn.EMP\Desktop\Modeling &amp; Sim Presentation\Images\59135705.JP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876800" y="3048000"/>
              <a:ext cx="1518854" cy="914400"/>
            </a:xfrm>
            <a:prstGeom prst="rect">
              <a:avLst/>
            </a:prstGeom>
            <a:noFill/>
          </p:spPr>
        </p:pic>
        <p:pic>
          <p:nvPicPr>
            <p:cNvPr id="11298" name="Picture 34" descr="C:\Users\donnancn.EMP\Desktop\Modeling &amp; Sim Presentation\Images\59135710.JP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876800" y="4114800"/>
              <a:ext cx="1516884" cy="914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1667 -0.23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1667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 0.0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1666 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3333 0.0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1667 0.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nnancn.EMP\Desktop\Modeling &amp; Sim Presentation\Images\d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76800"/>
            <a:ext cx="1524000" cy="901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pPr lvl="0"/>
            <a:r>
              <a:rPr lang="en-US" baseline="0" dirty="0" smtClean="0"/>
              <a:t>Program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419600" cy="484632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At least one teacher </a:t>
            </a:r>
          </a:p>
          <a:p>
            <a:pPr lvl="1">
              <a:buNone/>
            </a:pPr>
            <a:r>
              <a:rPr lang="en-US" dirty="0" smtClean="0"/>
              <a:t>                  that is</a:t>
            </a:r>
            <a:r>
              <a:rPr lang="en-US" baseline="0" dirty="0" smtClean="0"/>
              <a:t> </a:t>
            </a:r>
            <a:r>
              <a:rPr lang="en-US" u="sng" baseline="0" dirty="0" smtClean="0"/>
              <a:t>passionate</a:t>
            </a:r>
          </a:p>
          <a:p>
            <a:pPr lvl="1"/>
            <a:r>
              <a:rPr lang="en-US" baseline="0" dirty="0" smtClean="0"/>
              <a:t>Self education time</a:t>
            </a:r>
          </a:p>
          <a:p>
            <a:pPr lvl="0"/>
            <a:r>
              <a:rPr lang="en-US" baseline="0" dirty="0" smtClean="0"/>
              <a:t>Support</a:t>
            </a:r>
          </a:p>
          <a:p>
            <a:pPr lvl="1"/>
            <a:r>
              <a:rPr lang="en-US" dirty="0" smtClean="0"/>
              <a:t>Administration</a:t>
            </a:r>
          </a:p>
          <a:p>
            <a:pPr lvl="1"/>
            <a:r>
              <a:rPr lang="en-US" baseline="0" dirty="0" smtClean="0"/>
              <a:t>Business</a:t>
            </a:r>
          </a:p>
          <a:p>
            <a:pPr lvl="0"/>
            <a:r>
              <a:rPr lang="en-US" baseline="0" dirty="0" smtClean="0"/>
              <a:t>Materials</a:t>
            </a:r>
          </a:p>
          <a:p>
            <a:pPr lvl="1"/>
            <a:r>
              <a:rPr lang="en-US" dirty="0" smtClean="0"/>
              <a:t>Standard</a:t>
            </a:r>
            <a:r>
              <a:rPr lang="en-US" baseline="0" dirty="0" smtClean="0"/>
              <a:t> School Supplies</a:t>
            </a:r>
          </a:p>
          <a:p>
            <a:pPr lvl="1"/>
            <a:r>
              <a:rPr lang="en-US" baseline="0" dirty="0" smtClean="0"/>
              <a:t>Calculator</a:t>
            </a:r>
          </a:p>
          <a:p>
            <a:pPr lvl="1"/>
            <a:r>
              <a:rPr lang="en-US" baseline="0" dirty="0" smtClean="0"/>
              <a:t>Random Number Generators</a:t>
            </a:r>
          </a:p>
        </p:txBody>
      </p:sp>
      <p:pic>
        <p:nvPicPr>
          <p:cNvPr id="2050" name="Picture 2" descr="C:\Users\donnancn.EMP\Desktop\Modeling &amp; Sim Presentation\Images\59807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2819400" cy="2819400"/>
          </a:xfrm>
          <a:prstGeom prst="rect">
            <a:avLst/>
          </a:prstGeom>
          <a:noFill/>
        </p:spPr>
      </p:pic>
      <p:pic>
        <p:nvPicPr>
          <p:cNvPr id="2051" name="Picture 3" descr="C:\Users\donnancn.EMP\Desktop\Modeling &amp; Sim Presentation\Images\591376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1676400" cy="1426411"/>
          </a:xfrm>
          <a:prstGeom prst="rect">
            <a:avLst/>
          </a:prstGeom>
          <a:noFill/>
        </p:spPr>
      </p:pic>
      <p:pic>
        <p:nvPicPr>
          <p:cNvPr id="2052" name="Picture 4" descr="C:\Users\donnancn.EMP\Desktop\Modeling &amp; Sim Presentation\Images\59138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4712">
            <a:off x="5667779" y="3506388"/>
            <a:ext cx="1027802" cy="1330372"/>
          </a:xfrm>
          <a:prstGeom prst="rect">
            <a:avLst/>
          </a:prstGeom>
          <a:noFill/>
        </p:spPr>
      </p:pic>
      <p:pic>
        <p:nvPicPr>
          <p:cNvPr id="2053" name="Picture 5" descr="C:\Users\donnancn.EMP\Desktop\Modeling &amp; Sim Presentation\Images\591388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5242">
            <a:off x="5773385" y="3448754"/>
            <a:ext cx="1052446" cy="1381164"/>
          </a:xfrm>
          <a:prstGeom prst="rect">
            <a:avLst/>
          </a:prstGeom>
          <a:noFill/>
        </p:spPr>
      </p:pic>
      <p:pic>
        <p:nvPicPr>
          <p:cNvPr id="2054" name="Picture 6" descr="C:\Users\donnancn.EMP\Desktop\Modeling &amp; Sim Presentation\Images\591388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0000">
            <a:off x="5885384" y="3396008"/>
            <a:ext cx="1115386" cy="1463468"/>
          </a:xfrm>
          <a:prstGeom prst="rect">
            <a:avLst/>
          </a:prstGeom>
          <a:noFill/>
        </p:spPr>
      </p:pic>
      <p:pic>
        <p:nvPicPr>
          <p:cNvPr id="2055" name="Picture 7" descr="C:\Users\donnancn.EMP\Desktop\Modeling &amp; Sim Presentation\Images\591388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0000">
            <a:off x="6032446" y="3322709"/>
            <a:ext cx="1132672" cy="1424495"/>
          </a:xfrm>
          <a:prstGeom prst="rect">
            <a:avLst/>
          </a:prstGeom>
          <a:noFill/>
        </p:spPr>
      </p:pic>
      <p:pic>
        <p:nvPicPr>
          <p:cNvPr id="2056" name="Picture 8" descr="C:\Users\donnancn.EMP\Desktop\Modeling &amp; Sim Presentation\Images\591388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0000">
            <a:off x="6119356" y="3256097"/>
            <a:ext cx="1219156" cy="1518644"/>
          </a:xfrm>
          <a:prstGeom prst="rect">
            <a:avLst/>
          </a:prstGeom>
          <a:noFill/>
        </p:spPr>
      </p:pic>
      <p:pic>
        <p:nvPicPr>
          <p:cNvPr id="2057" name="Picture 9" descr="C:\Users\donnancn.EMP\Desktop\Modeling &amp; Sim Presentation\Images\591388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00000">
            <a:off x="6271911" y="3172653"/>
            <a:ext cx="1162353" cy="1512365"/>
          </a:xfrm>
          <a:prstGeom prst="rect">
            <a:avLst/>
          </a:prstGeom>
          <a:noFill/>
        </p:spPr>
      </p:pic>
      <p:pic>
        <p:nvPicPr>
          <p:cNvPr id="2058" name="Picture 10" descr="C:\Users\donnancn.EMP\Desktop\Modeling &amp; Sim Presentation\Images\5913635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1752600"/>
            <a:ext cx="1066800" cy="106581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1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60" name="Picture 12" descr="C:\Users\donnancn.EMP\Desktop\Modeling &amp; Sim Presentation\Images\supplies.png"/>
          <p:cNvPicPr>
            <a:picLocks noChangeAspect="1" noChangeArrowheads="1"/>
          </p:cNvPicPr>
          <p:nvPr/>
        </p:nvPicPr>
        <p:blipFill>
          <a:blip r:embed="rId13" cstate="print">
            <a:lum/>
          </a:blip>
          <a:srcRect/>
          <a:stretch>
            <a:fillRect/>
          </a:stretch>
        </p:blipFill>
        <p:spPr bwMode="auto">
          <a:xfrm>
            <a:off x="4724400" y="4191000"/>
            <a:ext cx="3424586" cy="2268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472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Wants - </a:t>
            </a:r>
            <a:r>
              <a:rPr lang="en-US" baseline="0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More than one teacher will be needed for true specialization</a:t>
            </a:r>
          </a:p>
          <a:p>
            <a:pPr lvl="0"/>
            <a:r>
              <a:rPr lang="en-US" baseline="0" dirty="0" smtClean="0"/>
              <a:t>Special,</a:t>
            </a:r>
            <a:r>
              <a:rPr lang="en-US" dirty="0" smtClean="0"/>
              <a:t> specific, professional </a:t>
            </a:r>
            <a:r>
              <a:rPr lang="en-US" baseline="0" dirty="0" smtClean="0"/>
              <a:t>training in areas that you are weak</a:t>
            </a:r>
          </a:p>
        </p:txBody>
      </p:sp>
      <p:pic>
        <p:nvPicPr>
          <p:cNvPr id="4104" name="Picture 8" descr="C:\Users\donnancn.EMP\Desktop\Modeling &amp; Sim Presentation\Images\59132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3810000" cy="30235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239000" cy="1143000"/>
          </a:xfrm>
        </p:spPr>
        <p:txBody>
          <a:bodyPr>
            <a:normAutofit/>
          </a:bodyPr>
          <a:lstStyle/>
          <a:p>
            <a:pPr lvl="0"/>
            <a:r>
              <a:rPr lang="en-US" sz="3400" baseline="0" dirty="0" smtClean="0"/>
              <a:t>Program Wants - Hardware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Computers – the faster the better</a:t>
            </a:r>
          </a:p>
          <a:p>
            <a:pPr lvl="0"/>
            <a:r>
              <a:rPr lang="en-US" baseline="0" dirty="0" smtClean="0"/>
              <a:t>Multiple Monitors help with the visualization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donnancn.EMP\Desktop\Modeling &amp; Sim Presentation\Images\5913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43200"/>
            <a:ext cx="4724400" cy="3374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239000" cy="1143000"/>
          </a:xfrm>
        </p:spPr>
        <p:txBody>
          <a:bodyPr/>
          <a:lstStyle/>
          <a:p>
            <a:pPr lvl="0"/>
            <a:r>
              <a:rPr lang="en-US" baseline="0" dirty="0" smtClean="0"/>
              <a:t>Program Wants -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aseline="0" dirty="0" smtClean="0"/>
              <a:t>Free</a:t>
            </a:r>
          </a:p>
          <a:p>
            <a:pPr lvl="1"/>
            <a:r>
              <a:rPr lang="en-US" baseline="0" dirty="0" smtClean="0"/>
              <a:t>2D Game Engines</a:t>
            </a:r>
          </a:p>
          <a:p>
            <a:pPr lvl="2"/>
            <a:r>
              <a:rPr lang="en-US" baseline="0" dirty="0" err="1" smtClean="0"/>
              <a:t>GameMaker</a:t>
            </a:r>
            <a:r>
              <a:rPr lang="en-US" baseline="0" dirty="0" smtClean="0"/>
              <a:t> Studio</a:t>
            </a:r>
          </a:p>
          <a:p>
            <a:pPr lvl="2"/>
            <a:r>
              <a:rPr lang="en-US" baseline="0" dirty="0" err="1" smtClean="0"/>
              <a:t>GameStudio</a:t>
            </a:r>
            <a:endParaRPr lang="en-US" baseline="0" dirty="0" smtClean="0"/>
          </a:p>
          <a:p>
            <a:pPr lvl="2"/>
            <a:r>
              <a:rPr lang="en-US" baseline="0" dirty="0" smtClean="0"/>
              <a:t>Torque2D</a:t>
            </a:r>
          </a:p>
          <a:p>
            <a:pPr lvl="1"/>
            <a:r>
              <a:rPr lang="en-US" baseline="0" dirty="0" smtClean="0"/>
              <a:t>Art Programs</a:t>
            </a:r>
          </a:p>
          <a:p>
            <a:pPr lvl="2"/>
            <a:r>
              <a:rPr lang="en-US" baseline="0" dirty="0" smtClean="0"/>
              <a:t>2D - GIMP</a:t>
            </a:r>
          </a:p>
          <a:p>
            <a:pPr lvl="2"/>
            <a:r>
              <a:rPr lang="en-US" baseline="0" dirty="0" smtClean="0"/>
              <a:t>3D – Blender</a:t>
            </a:r>
          </a:p>
          <a:p>
            <a:pPr lvl="1"/>
            <a:r>
              <a:rPr lang="en-US" baseline="0" dirty="0" smtClean="0"/>
              <a:t>3D Game Engines</a:t>
            </a:r>
          </a:p>
          <a:p>
            <a:pPr lvl="2"/>
            <a:r>
              <a:rPr lang="en-US" baseline="0" dirty="0" smtClean="0"/>
              <a:t>UDK</a:t>
            </a:r>
          </a:p>
          <a:p>
            <a:pPr lvl="2"/>
            <a:r>
              <a:rPr lang="en-US" baseline="0" dirty="0" smtClean="0"/>
              <a:t>Unity</a:t>
            </a:r>
          </a:p>
          <a:p>
            <a:pPr lvl="2"/>
            <a:r>
              <a:rPr lang="en-US" baseline="0" dirty="0" smtClean="0"/>
              <a:t>Torque3D</a:t>
            </a:r>
          </a:p>
          <a:p>
            <a:pPr lvl="2"/>
            <a:r>
              <a:rPr lang="en-US" baseline="0" dirty="0" smtClean="0"/>
              <a:t>GameStudio3D</a:t>
            </a:r>
          </a:p>
          <a:p>
            <a:pPr lvl="1"/>
            <a:r>
              <a:rPr lang="en-US" dirty="0" smtClean="0"/>
              <a:t>Code Editors</a:t>
            </a:r>
          </a:p>
          <a:p>
            <a:pPr lvl="2"/>
            <a:r>
              <a:rPr lang="en-US" baseline="0" dirty="0" smtClean="0"/>
              <a:t>Notepad</a:t>
            </a:r>
            <a:r>
              <a:rPr lang="en-US" dirty="0" smtClean="0"/>
              <a:t> ++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donnancn.EMP\Desktop\Modeling &amp; Sim Presentation\Images\594679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1089400" cy="1095375"/>
          </a:xfrm>
          <a:prstGeom prst="rect">
            <a:avLst/>
          </a:prstGeom>
          <a:noFill/>
        </p:spPr>
      </p:pic>
      <p:pic>
        <p:nvPicPr>
          <p:cNvPr id="4099" name="Picture 3" descr="C:\Users\donnancn.EMP\Desktop\Modeling &amp; Sim Presentation\Images\594684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76800"/>
            <a:ext cx="1473200" cy="1473200"/>
          </a:xfrm>
          <a:prstGeom prst="rect">
            <a:avLst/>
          </a:prstGeom>
          <a:noFill/>
        </p:spPr>
      </p:pic>
      <p:pic>
        <p:nvPicPr>
          <p:cNvPr id="4100" name="Picture 4" descr="C:\Users\donnancn.EMP\Desktop\Modeling &amp; Sim Presentation\Images\Notepad_plus_pl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24400"/>
            <a:ext cx="1624013" cy="1624013"/>
          </a:xfrm>
          <a:prstGeom prst="rect">
            <a:avLst/>
          </a:prstGeom>
          <a:noFill/>
        </p:spPr>
      </p:pic>
      <p:pic>
        <p:nvPicPr>
          <p:cNvPr id="4101" name="Picture 5" descr="C:\Users\donnancn.EMP\Desktop\Modeling &amp; Sim Presentation\Images\Torque-Logo_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00200"/>
            <a:ext cx="1293046" cy="1312863"/>
          </a:xfrm>
          <a:prstGeom prst="rect">
            <a:avLst/>
          </a:prstGeom>
          <a:noFill/>
        </p:spPr>
      </p:pic>
      <p:pic>
        <p:nvPicPr>
          <p:cNvPr id="4102" name="Picture 6" descr="C:\Users\donnancn.EMP\Desktop\Modeling &amp; Sim Presentation\Images\gimp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971800"/>
            <a:ext cx="1812925" cy="1812925"/>
          </a:xfrm>
          <a:prstGeom prst="rect">
            <a:avLst/>
          </a:prstGeom>
          <a:noFill/>
        </p:spPr>
      </p:pic>
      <p:pic>
        <p:nvPicPr>
          <p:cNvPr id="4103" name="Picture 7" descr="C:\Users\donnancn.EMP\Desktop\Modeling &amp; Sim Presentation\Images\unity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876800"/>
            <a:ext cx="1497013" cy="1497013"/>
          </a:xfrm>
          <a:prstGeom prst="rect">
            <a:avLst/>
          </a:prstGeom>
          <a:noFill/>
        </p:spPr>
      </p:pic>
      <p:pic>
        <p:nvPicPr>
          <p:cNvPr id="4104" name="Picture 8" descr="C:\Users\donnancn.EMP\Desktop\Modeling &amp; Sim Presentation\Images\BlenderDesktop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276600"/>
            <a:ext cx="1524000" cy="1350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pPr lvl="0"/>
            <a:r>
              <a:rPr lang="en-US" baseline="0" dirty="0" smtClean="0"/>
              <a:t>Program Wants -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aseline="0" dirty="0" smtClean="0"/>
              <a:t>Paid</a:t>
            </a:r>
          </a:p>
          <a:p>
            <a:pPr lvl="1"/>
            <a:r>
              <a:rPr lang="en-US" baseline="0" dirty="0" smtClean="0"/>
              <a:t>2D Game Engines</a:t>
            </a:r>
          </a:p>
          <a:p>
            <a:pPr lvl="1"/>
            <a:r>
              <a:rPr lang="en-US" baseline="0" dirty="0" smtClean="0"/>
              <a:t>Art Programs</a:t>
            </a:r>
          </a:p>
          <a:p>
            <a:pPr lvl="2"/>
            <a:r>
              <a:rPr lang="en-US" baseline="0" dirty="0" smtClean="0"/>
              <a:t>2D Art</a:t>
            </a:r>
          </a:p>
          <a:p>
            <a:pPr lvl="3"/>
            <a:r>
              <a:rPr lang="en-US" baseline="0" dirty="0" smtClean="0"/>
              <a:t>Photoshop</a:t>
            </a:r>
          </a:p>
          <a:p>
            <a:pPr lvl="2"/>
            <a:r>
              <a:rPr lang="en-US" baseline="0" dirty="0" smtClean="0"/>
              <a:t>3D Art</a:t>
            </a:r>
          </a:p>
          <a:p>
            <a:pPr lvl="3"/>
            <a:r>
              <a:rPr lang="en-US" baseline="0" dirty="0" smtClean="0"/>
              <a:t>3D Studio Max</a:t>
            </a:r>
          </a:p>
          <a:p>
            <a:pPr lvl="3"/>
            <a:r>
              <a:rPr lang="en-US" baseline="0" dirty="0" smtClean="0"/>
              <a:t>Maya</a:t>
            </a:r>
          </a:p>
          <a:p>
            <a:pPr lvl="3"/>
            <a:r>
              <a:rPr lang="en-US" baseline="0" dirty="0" smtClean="0"/>
              <a:t>Motion Builder</a:t>
            </a:r>
          </a:p>
          <a:p>
            <a:pPr lvl="3"/>
            <a:r>
              <a:rPr lang="en-US" baseline="0" dirty="0" err="1" smtClean="0"/>
              <a:t>Mudbox</a:t>
            </a:r>
            <a:endParaRPr lang="en-US" baseline="0" dirty="0" smtClean="0"/>
          </a:p>
          <a:p>
            <a:pPr lvl="3"/>
            <a:r>
              <a:rPr lang="en-US" baseline="0" dirty="0" err="1" smtClean="0"/>
              <a:t>Zbrush</a:t>
            </a:r>
            <a:endParaRPr lang="en-US" baseline="0" dirty="0" smtClean="0"/>
          </a:p>
          <a:p>
            <a:pPr lvl="3"/>
            <a:r>
              <a:rPr lang="en-US" baseline="0" dirty="0" err="1" smtClean="0"/>
              <a:t>SoftImage</a:t>
            </a:r>
            <a:endParaRPr lang="en-US" baseline="0" dirty="0" smtClean="0"/>
          </a:p>
          <a:p>
            <a:pPr lvl="1"/>
            <a:r>
              <a:rPr lang="en-US" baseline="0" dirty="0" smtClean="0"/>
              <a:t>3D Game Engines</a:t>
            </a:r>
          </a:p>
          <a:p>
            <a:pPr lvl="1"/>
            <a:endParaRPr lang="en-US" baseline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donnancn.EMP\Desktop\Modeling &amp; Sim Presentation\Images\5914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1" y="1920875"/>
            <a:ext cx="990600" cy="990600"/>
          </a:xfrm>
          <a:prstGeom prst="rect">
            <a:avLst/>
          </a:prstGeom>
          <a:noFill/>
        </p:spPr>
      </p:pic>
      <p:pic>
        <p:nvPicPr>
          <p:cNvPr id="5123" name="Picture 3" descr="C:\Users\donnancn.EMP\Desktop\Modeling &amp; Sim Presentation\Images\59144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00400"/>
            <a:ext cx="990600" cy="990600"/>
          </a:xfrm>
          <a:prstGeom prst="rect">
            <a:avLst/>
          </a:prstGeom>
          <a:noFill/>
        </p:spPr>
      </p:pic>
      <p:pic>
        <p:nvPicPr>
          <p:cNvPr id="5124" name="Picture 4" descr="C:\Users\donnancn.EMP\Desktop\Modeling &amp; Sim Presentation\Images\591448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86200"/>
            <a:ext cx="990600" cy="990600"/>
          </a:xfrm>
          <a:prstGeom prst="rect">
            <a:avLst/>
          </a:prstGeom>
          <a:noFill/>
        </p:spPr>
      </p:pic>
      <p:pic>
        <p:nvPicPr>
          <p:cNvPr id="5125" name="Picture 5" descr="C:\Users\donnancn.EMP\Desktop\Modeling &amp; Sim Presentation\Images\591448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648200"/>
            <a:ext cx="943013" cy="846036"/>
          </a:xfrm>
          <a:prstGeom prst="rect">
            <a:avLst/>
          </a:prstGeom>
          <a:noFill/>
        </p:spPr>
      </p:pic>
      <p:pic>
        <p:nvPicPr>
          <p:cNvPr id="5126" name="Picture 6" descr="C:\Users\donnancn.EMP\Desktop\Modeling &amp; Sim Presentation\Images\5914483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2578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</p:spPr>
        <p:txBody>
          <a:bodyPr/>
          <a:lstStyle/>
          <a:p>
            <a:pPr lvl="0" algn="ctr"/>
            <a:r>
              <a:rPr lang="en-US" baseline="0" dirty="0" smtClean="0"/>
              <a:t>YOU CAN DO IT!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donnancn.EMP\Desktop\Modeling &amp; Sim Presentation\Images\59630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239000" cy="1143000"/>
          </a:xfrm>
        </p:spPr>
        <p:txBody>
          <a:bodyPr>
            <a:normAutofit/>
          </a:bodyPr>
          <a:lstStyle/>
          <a:p>
            <a:r>
              <a:rPr lang="en-US" baseline="0" dirty="0" smtClean="0"/>
              <a:t>My Presentation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and remove the fear from the</a:t>
            </a:r>
            <a:r>
              <a:rPr lang="en-US" baseline="0" dirty="0" smtClean="0"/>
              <a:t> M&amp;S curriculum.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baseline="0" dirty="0" smtClean="0"/>
              <a:t>oftware development process basics.</a:t>
            </a:r>
          </a:p>
          <a:p>
            <a:pPr lvl="1"/>
            <a:r>
              <a:rPr lang="en-US" baseline="0" dirty="0" smtClean="0"/>
              <a:t>How game &amp;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software development relates to and supports STEM curriculum.</a:t>
            </a:r>
          </a:p>
          <a:p>
            <a:pPr lvl="1"/>
            <a:r>
              <a:rPr lang="en-US" baseline="0" dirty="0" smtClean="0"/>
              <a:t>How and why you will want to integrate a M&amp;S program into your school’s curriculum.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dirty="0" smtClean="0"/>
              <a:t>The Basics of Software Dev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810000" cy="4846320"/>
          </a:xfrm>
        </p:spPr>
        <p:txBody>
          <a:bodyPr/>
          <a:lstStyle/>
          <a:p>
            <a:r>
              <a:rPr lang="en-US" dirty="0" smtClean="0"/>
              <a:t>Waterfall vs. Agile</a:t>
            </a:r>
          </a:p>
          <a:p>
            <a:pPr lvl="1"/>
            <a:r>
              <a:rPr lang="en-US" dirty="0" smtClean="0"/>
              <a:t>Waterfall</a:t>
            </a:r>
          </a:p>
          <a:p>
            <a:pPr lvl="2"/>
            <a:r>
              <a:rPr lang="en-US" dirty="0" smtClean="0"/>
              <a:t>Plan driven</a:t>
            </a:r>
          </a:p>
          <a:p>
            <a:pPr lvl="2"/>
            <a:r>
              <a:rPr lang="en-US" dirty="0" smtClean="0"/>
              <a:t>Good for well defined problems that undergo very little change during development.</a:t>
            </a:r>
          </a:p>
          <a:p>
            <a:pPr lvl="1"/>
            <a:r>
              <a:rPr lang="en-US" dirty="0" smtClean="0"/>
              <a:t>Agile</a:t>
            </a:r>
          </a:p>
          <a:p>
            <a:pPr lvl="2"/>
            <a:r>
              <a:rPr lang="en-US" dirty="0" smtClean="0"/>
              <a:t>Value / vision driven</a:t>
            </a:r>
          </a:p>
          <a:p>
            <a:pPr lvl="2"/>
            <a:r>
              <a:rPr lang="en-US" dirty="0" smtClean="0"/>
              <a:t>Good for programs that can drastically change over the course of development.</a:t>
            </a:r>
          </a:p>
          <a:p>
            <a:pPr lvl="2"/>
            <a:endParaRPr lang="en-US" dirty="0" smtClean="0"/>
          </a:p>
        </p:txBody>
      </p:sp>
      <p:pic>
        <p:nvPicPr>
          <p:cNvPr id="1027" name="Picture 3" descr="C:\Users\donnancn.EMP\Desktop\Modeling &amp; Sim Presentation\Images\water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3904862" cy="2362200"/>
          </a:xfrm>
          <a:prstGeom prst="rect">
            <a:avLst/>
          </a:prstGeom>
          <a:noFill/>
        </p:spPr>
      </p:pic>
      <p:pic>
        <p:nvPicPr>
          <p:cNvPr id="1028" name="Picture 4" descr="C:\Users\donnancn.EMP\Desktop\Modeling &amp; Sim Presentation\Images\Agile_Software_Development_method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0"/>
            <a:ext cx="3709941" cy="3916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886200" cy="4846320"/>
          </a:xfrm>
        </p:spPr>
        <p:txBody>
          <a:bodyPr/>
          <a:lstStyle/>
          <a:p>
            <a:r>
              <a:rPr lang="en-US" dirty="0" smtClean="0"/>
              <a:t>Step One – Planning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Scope</a:t>
            </a:r>
          </a:p>
          <a:p>
            <a:pPr lvl="2"/>
            <a:r>
              <a:rPr kumimoji="0" lang="en-US" sz="2000" b="0" i="0" kern="1200" dirty="0" smtClean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rPr>
              <a:t>Determine Objectives</a:t>
            </a:r>
          </a:p>
          <a:p>
            <a:pPr lvl="2"/>
            <a:r>
              <a:rPr kumimoji="0" lang="en-US" sz="2000" b="0" i="0" kern="1200" dirty="0" smtClean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rPr>
              <a:t>Identify &amp; Resolve Risks</a:t>
            </a:r>
          </a:p>
          <a:p>
            <a:pPr lvl="2"/>
            <a:r>
              <a:rPr kumimoji="0" lang="en-US" sz="2000" b="0" i="0" kern="1200" dirty="0" smtClean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rPr>
              <a:t>The Iron triangle</a:t>
            </a:r>
          </a:p>
          <a:p>
            <a:pPr lvl="1"/>
            <a:r>
              <a:rPr kumimoji="0" lang="en-US" sz="2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a Detailed Design Doc</a:t>
            </a:r>
            <a:endParaRPr kumimoji="0" lang="en-US" sz="20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kumimoji="0"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meet goals</a:t>
            </a:r>
          </a:p>
          <a:p>
            <a:pPr lvl="2"/>
            <a:r>
              <a:rPr kumimoji="0"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mitigate as many known risks as possible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donnancn.EMP\Desktop\Modeling &amp; Sim Presentation\Images\59134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2362200" cy="2315372"/>
          </a:xfrm>
          <a:prstGeom prst="rect">
            <a:avLst/>
          </a:prstGeom>
          <a:noFill/>
        </p:spPr>
      </p:pic>
      <p:pic>
        <p:nvPicPr>
          <p:cNvPr id="1026" name="Picture 2" descr="C:\Users\donnancn.EMP\Desktop\Modeling &amp; Sim Presentation\Images\exc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19400"/>
            <a:ext cx="1957825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810000" cy="4846320"/>
          </a:xfrm>
        </p:spPr>
        <p:txBody>
          <a:bodyPr/>
          <a:lstStyle/>
          <a:p>
            <a:r>
              <a:rPr lang="en-US" dirty="0" smtClean="0"/>
              <a:t>Step Two – Development</a:t>
            </a:r>
          </a:p>
          <a:p>
            <a:pPr lvl="1"/>
            <a:r>
              <a:rPr lang="en-US" dirty="0" smtClean="0"/>
              <a:t>Use</a:t>
            </a:r>
            <a:r>
              <a:rPr lang="en-US" baseline="0" dirty="0" smtClean="0"/>
              <a:t> detailed design doc to create code</a:t>
            </a:r>
          </a:p>
          <a:p>
            <a:pPr lvl="1"/>
            <a:r>
              <a:rPr lang="en-US" baseline="0" dirty="0" smtClean="0"/>
              <a:t>Integrate code into the rest of the project</a:t>
            </a:r>
          </a:p>
          <a:p>
            <a:pPr lvl="1"/>
            <a:r>
              <a:rPr lang="en-US" baseline="0" dirty="0" smtClean="0"/>
              <a:t>Verify and validate (test) any newly created code.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7239000" cy="54864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Agile software Development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0" y="1143000"/>
            <a:ext cx="2667000" cy="2909455"/>
            <a:chOff x="4419600" y="1447800"/>
            <a:chExt cx="3352800" cy="3657600"/>
          </a:xfrm>
        </p:grpSpPr>
        <p:sp>
          <p:nvSpPr>
            <p:cNvPr id="9" name="Rounded Rectangle 8"/>
            <p:cNvSpPr/>
            <p:nvPr/>
          </p:nvSpPr>
          <p:spPr>
            <a:xfrm>
              <a:off x="4419600" y="1447800"/>
              <a:ext cx="3352800" cy="3657600"/>
            </a:xfrm>
            <a:prstGeom prst="roundRect">
              <a:avLst>
                <a:gd name="adj" fmla="val 575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1" name="Picture 3" descr="C:\Users\donnancn.EMP\Desktop\Modeling &amp; Sim Presentation\Images\59135716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4657" y="1582783"/>
              <a:ext cx="3002023" cy="3394075"/>
            </a:xfrm>
            <a:prstGeom prst="rect">
              <a:avLst/>
            </a:prstGeom>
            <a:noFill/>
          </p:spPr>
        </p:pic>
      </p:grpSp>
      <p:pic>
        <p:nvPicPr>
          <p:cNvPr id="7173" name="Picture 5" descr="C:\Users\donnancn.EMP\Desktop\Modeling &amp; Sim Presentation\Images\5913380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642" y="4114800"/>
            <a:ext cx="3185964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581400" cy="3800784"/>
          </a:xfrm>
        </p:spPr>
        <p:txBody>
          <a:bodyPr/>
          <a:lstStyle/>
          <a:p>
            <a:r>
              <a:rPr lang="en-US" dirty="0" smtClean="0"/>
              <a:t>Step Three –</a:t>
            </a:r>
            <a:r>
              <a:rPr lang="en-US" baseline="0" dirty="0" smtClean="0"/>
              <a:t> </a:t>
            </a:r>
            <a:r>
              <a:rPr lang="en-US" dirty="0" smtClean="0"/>
              <a:t>Release</a:t>
            </a:r>
          </a:p>
          <a:p>
            <a:pPr lvl="1"/>
            <a:r>
              <a:rPr lang="en-US" dirty="0" smtClean="0"/>
              <a:t>Release the completed portion to</a:t>
            </a:r>
            <a:r>
              <a:rPr lang="en-US" baseline="0" dirty="0" smtClean="0"/>
              <a:t> the review team</a:t>
            </a:r>
          </a:p>
          <a:p>
            <a:pPr lvl="1">
              <a:buNone/>
            </a:pPr>
            <a:r>
              <a:rPr lang="en-US" baseline="0" dirty="0" smtClean="0"/>
              <a:t>OR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r>
              <a:rPr kumimoji="0" lang="en-US" sz="2300" kern="1200" baseline="0" dirty="0" smtClean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rPr>
              <a:t>Release the software to market</a:t>
            </a:r>
          </a:p>
          <a:p>
            <a:pPr marL="758952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r>
              <a:rPr lang="en-US" sz="2000" dirty="0" smtClean="0"/>
              <a:t>(which is </a:t>
            </a:r>
            <a:r>
              <a:rPr lang="en-US" sz="2000" baseline="0" dirty="0" smtClean="0"/>
              <a:t>also a review team)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7239000" cy="54864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Agile software Development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donnancn.EMP\Desktop\Modeling &amp; Sim Presentation\Images\59135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3526533" cy="2716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429000" cy="4846320"/>
          </a:xfrm>
        </p:spPr>
        <p:txBody>
          <a:bodyPr/>
          <a:lstStyle/>
          <a:p>
            <a:pPr lvl="0"/>
            <a:r>
              <a:rPr lang="en-US" baseline="0" dirty="0" smtClean="0"/>
              <a:t>Step Four – Review &amp; plan the next generation</a:t>
            </a:r>
          </a:p>
          <a:p>
            <a:pPr lvl="1"/>
            <a:r>
              <a:rPr lang="en-US" baseline="0" dirty="0" smtClean="0"/>
              <a:t>Review how well the product performed</a:t>
            </a:r>
          </a:p>
          <a:p>
            <a:pPr lvl="1"/>
            <a:r>
              <a:rPr lang="en-US" baseline="0" dirty="0" smtClean="0"/>
              <a:t>Determine what flaws are the most detrimental or frustrating to the user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7239000" cy="54864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Agile software Development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220" name="Picture 4" descr="C:\Users\donnancn.EMP\Desktop\Modeling &amp; Sim Presentation\Images\perform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3810000" cy="2400300"/>
          </a:xfrm>
          <a:prstGeom prst="rect">
            <a:avLst/>
          </a:prstGeom>
          <a:noFill/>
        </p:spPr>
      </p:pic>
      <p:pic>
        <p:nvPicPr>
          <p:cNvPr id="9222" name="Picture 6" descr="C:\Users\donnancn.EMP\Desktop\Modeling &amp; Sim Presentation\Images\59134643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38600"/>
            <a:ext cx="1615542" cy="1979830"/>
          </a:xfrm>
          <a:prstGeom prst="rect">
            <a:avLst/>
          </a:prstGeom>
          <a:noFill/>
        </p:spPr>
      </p:pic>
      <p:pic>
        <p:nvPicPr>
          <p:cNvPr id="9223" name="Picture 7" descr="C:\Users\donnancn.EMP\Desktop\Modeling &amp; Sim Presentation\Images\5913464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038600"/>
            <a:ext cx="1317269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M&amp;S Relates to Students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8153400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Clayton </a:t>
            </a:r>
            <a:r>
              <a:rPr lang="en-US" sz="1400" dirty="0" err="1" smtClean="0">
                <a:solidFill>
                  <a:schemeClr val="bg1"/>
                </a:solidFill>
              </a:rPr>
              <a:t>Donnan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cndonnan@gmail.com</a:t>
            </a:r>
            <a:r>
              <a:rPr lang="en-US" sz="1400" dirty="0" smtClean="0">
                <a:solidFill>
                  <a:schemeClr val="bg1"/>
                </a:solidFill>
              </a:rPr>
              <a:t>                   </a:t>
            </a:r>
            <a:r>
              <a:rPr lang="en-US" sz="1400" dirty="0" err="1" smtClean="0">
                <a:solidFill>
                  <a:schemeClr val="bg1"/>
                </a:solidFill>
              </a:rPr>
              <a:t>Crooms</a:t>
            </a:r>
            <a:r>
              <a:rPr lang="en-US" sz="1400" dirty="0" smtClean="0">
                <a:solidFill>
                  <a:schemeClr val="bg1"/>
                </a:solidFill>
              </a:rPr>
              <a:t> Academy of Information Technology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donnancn.EMP\Desktop\Modeling &amp; Sim Presentation\Images\StudentT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50163"/>
            <a:ext cx="6115050" cy="45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1318</TotalTime>
  <Words>818</Words>
  <Application>Microsoft Office PowerPoint</Application>
  <PresentationFormat>On-screen Show (4:3)</PresentationFormat>
  <Paragraphs>204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Software Development for Teachers</vt:lpstr>
      <vt:lpstr>About ME</vt:lpstr>
      <vt:lpstr>My Presentation Goal</vt:lpstr>
      <vt:lpstr>The Basics of Software Dev</vt:lpstr>
      <vt:lpstr>Agile software Development</vt:lpstr>
      <vt:lpstr>Slide 6</vt:lpstr>
      <vt:lpstr>Slide 7</vt:lpstr>
      <vt:lpstr>Slide 8</vt:lpstr>
      <vt:lpstr>How M&amp;S Relates to Students</vt:lpstr>
      <vt:lpstr>How M&amp;S relates to Students</vt:lpstr>
      <vt:lpstr>How M&amp;S relates to Students</vt:lpstr>
      <vt:lpstr>How M&amp;S Relates to Science</vt:lpstr>
      <vt:lpstr>How M&amp;S Relates to Technology</vt:lpstr>
      <vt:lpstr>How M&amp;S Relates to Engineering</vt:lpstr>
      <vt:lpstr>How M&amp;S Relates to Art</vt:lpstr>
      <vt:lpstr>How M&amp;S Relates to Math</vt:lpstr>
      <vt:lpstr>How to start a M&amp;S Curriculum</vt:lpstr>
      <vt:lpstr>Where Do I sTart?</vt:lpstr>
      <vt:lpstr>How Does it Work</vt:lpstr>
      <vt:lpstr>The Crooms Academy Example</vt:lpstr>
      <vt:lpstr>Program needs</vt:lpstr>
      <vt:lpstr>Program Wants - Staff</vt:lpstr>
      <vt:lpstr>Program Wants - Hardware</vt:lpstr>
      <vt:lpstr>Program Wants - Software</vt:lpstr>
      <vt:lpstr>Program Wants - Software</vt:lpstr>
      <vt:lpstr>YOU CAN DO 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117</cp:revision>
  <dcterms:created xsi:type="dcterms:W3CDTF">2013-09-03T19:48:27Z</dcterms:created>
  <dcterms:modified xsi:type="dcterms:W3CDTF">2013-09-21T01:11:50Z</dcterms:modified>
</cp:coreProperties>
</file>