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65" r:id="rId3"/>
    <p:sldId id="269" r:id="rId4"/>
    <p:sldId id="272" r:id="rId5"/>
    <p:sldId id="270" r:id="rId6"/>
    <p:sldId id="273" r:id="rId7"/>
    <p:sldId id="271" r:id="rId8"/>
  </p:sldIdLst>
  <p:sldSz cx="12192000" cy="6858000"/>
  <p:notesSz cx="6858000" cy="9144000"/>
  <p:custDataLst>
    <p:tags r:id="rId9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3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6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tags" Target="tags/tag1.xml"/><Relationship Id="rId14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102EA-55FE-4840-BA79-5FAC38D2AEB5}" type="datetimeFigureOut">
              <a:rPr lang="en-US" smtClean="0"/>
              <a:t>10/29/2017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270D9F-3541-46CC-8C3F-BE64C346FC3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95108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102EA-55FE-4840-BA79-5FAC38D2AEB5}" type="datetimeFigureOut">
              <a:rPr lang="en-US" smtClean="0"/>
              <a:t>10/29/2017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609B3-E997-4C28-80AB-CE02746ADC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8422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102EA-55FE-4840-BA79-5FAC38D2AEB5}" type="datetimeFigureOut">
              <a:rPr lang="en-US" smtClean="0"/>
              <a:t>10/29/2017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609B3-E997-4C28-80AB-CE02746ADC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7105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6AF55-CA67-4870-88E4-D0E9305DCCE3}" type="datetimeFigureOut">
              <a:rPr lang="en-US" smtClean="0"/>
              <a:t>10/29/2017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D905C-C216-4159-A394-176A83DBB4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1996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6AF55-CA67-4870-88E4-D0E9305DCCE3}" type="datetimeFigureOut">
              <a:rPr lang="en-US" smtClean="0"/>
              <a:t>10/29/2017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D905C-C216-4159-A394-176A83DBB4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3174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6AF55-CA67-4870-88E4-D0E9305DCCE3}" type="datetimeFigureOut">
              <a:rPr lang="en-US" smtClean="0"/>
              <a:t>10/29/2017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D905C-C216-4159-A394-176A83DBB4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1261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6AF55-CA67-4870-88E4-D0E9305DCCE3}" type="datetimeFigureOut">
              <a:rPr lang="en-US" smtClean="0"/>
              <a:t>10/29/2017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D905C-C216-4159-A394-176A83DBB4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684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6AF55-CA67-4870-88E4-D0E9305DCCE3}" type="datetimeFigureOut">
              <a:rPr lang="en-US" smtClean="0"/>
              <a:t>10/29/2017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D905C-C216-4159-A394-176A83DBB4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43065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6AF55-CA67-4870-88E4-D0E9305DCCE3}" type="datetimeFigureOut">
              <a:rPr lang="en-US" smtClean="0"/>
              <a:t>10/29/2017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D905C-C216-4159-A394-176A83DBB4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98531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6AF55-CA67-4870-88E4-D0E9305DCCE3}" type="datetimeFigureOut">
              <a:rPr lang="en-US" smtClean="0"/>
              <a:t>10/29/2017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D905C-C216-4159-A394-176A83DBB4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19280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6AF55-CA67-4870-88E4-D0E9305DCCE3}" type="datetimeFigureOut">
              <a:rPr lang="en-US" smtClean="0"/>
              <a:t>10/29/2017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D905C-C216-4159-A394-176A83DBB4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3217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102EA-55FE-4840-BA79-5FAC38D2AEB5}" type="datetimeFigureOut">
              <a:rPr lang="en-US" smtClean="0"/>
              <a:t>10/29/2017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609B3-E997-4C28-80AB-CE02746ADC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10609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6AF55-CA67-4870-88E4-D0E9305DCCE3}" type="datetimeFigureOut">
              <a:rPr lang="en-US" smtClean="0"/>
              <a:t>10/29/2017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D905C-C216-4159-A394-176A83DBB4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33036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6AF55-CA67-4870-88E4-D0E9305DCCE3}" type="datetimeFigureOut">
              <a:rPr lang="en-US" smtClean="0"/>
              <a:t>10/29/2017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D905C-C216-4159-A394-176A83DBB4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09050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6AF55-CA67-4870-88E4-D0E9305DCCE3}" type="datetimeFigureOut">
              <a:rPr lang="en-US" smtClean="0"/>
              <a:t>10/29/2017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D905C-C216-4159-A394-176A83DBB4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5227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102EA-55FE-4840-BA79-5FAC38D2AEB5}" type="datetimeFigureOut">
              <a:rPr lang="en-US" smtClean="0"/>
              <a:t>10/29/2017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609B3-E997-4C28-80AB-CE02746ADC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055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102EA-55FE-4840-BA79-5FAC38D2AEB5}" type="datetimeFigureOut">
              <a:rPr lang="en-US" smtClean="0"/>
              <a:t>10/29/2017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609B3-E997-4C28-80AB-CE02746ADC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8058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102EA-55FE-4840-BA79-5FAC38D2AEB5}" type="datetimeFigureOut">
              <a:rPr lang="en-US" smtClean="0"/>
              <a:t>10/29/2017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609B3-E997-4C28-80AB-CE02746ADC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5484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102EA-55FE-4840-BA79-5FAC38D2AEB5}" type="datetimeFigureOut">
              <a:rPr lang="en-US" smtClean="0"/>
              <a:t>10/29/2017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609B3-E997-4C28-80AB-CE02746ADC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3226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102EA-55FE-4840-BA79-5FAC38D2AEB5}" type="datetimeFigureOut">
              <a:rPr lang="en-US" smtClean="0"/>
              <a:t>10/29/2017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609B3-E997-4C28-80AB-CE02746ADC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86897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102EA-55FE-4840-BA79-5FAC38D2AEB5}" type="datetimeFigureOut">
              <a:rPr lang="en-US" smtClean="0"/>
              <a:t>10/29/2017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609B3-E997-4C28-80AB-CE02746ADC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8626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102EA-55FE-4840-BA79-5FAC38D2AEB5}" type="datetimeFigureOut">
              <a:rPr lang="en-US" smtClean="0"/>
              <a:t>10/29/2017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609B3-E997-4C28-80AB-CE02746ADC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2207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3102EA-55FE-4840-BA79-5FAC38D2AEB5}" type="datetimeFigureOut">
              <a:rPr lang="en-US" smtClean="0"/>
              <a:t>10/29/2017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9609B3-E997-4C28-80AB-CE02746ADCAC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86026" y="87313"/>
            <a:ext cx="4341014" cy="4228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37649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A6AF55-CA67-4870-88E4-D0E9305DCCE3}" type="datetimeFigureOut">
              <a:rPr lang="en-US" smtClean="0"/>
              <a:t>10/29/2017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ED905C-C216-4159-A394-176A83DBB4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5530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g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9621" y="1979011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New Simulation Specializations for AS and BS Degrees</a:t>
            </a:r>
          </a:p>
        </p:txBody>
      </p:sp>
      <p:sp>
        <p:nvSpPr>
          <p:cNvPr id="8" name="AutoShape 4" descr="Image result for video games wallpaper"/>
          <p:cNvSpPr>
            <a:spLocks noChangeAspect="1" noChangeArrowheads="1"/>
          </p:cNvSpPr>
          <p:nvPr/>
        </p:nvSpPr>
        <p:spPr bwMode="auto">
          <a:xfrm rot="8450331">
            <a:off x="-3175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263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422" y="685759"/>
            <a:ext cx="12041578" cy="1325563"/>
          </a:xfrm>
        </p:spPr>
        <p:txBody>
          <a:bodyPr/>
          <a:lstStyle/>
          <a:p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Pathway to a career in simulation and video gaming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422" y="1824884"/>
            <a:ext cx="1295400" cy="85953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95112" y="4457749"/>
            <a:ext cx="1049043" cy="1049043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1445822" y="1777598"/>
            <a:ext cx="5168659" cy="11695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chemeClr val="accent1">
                    <a:lumMod val="50000"/>
                  </a:schemeClr>
                </a:solidFill>
              </a:rPr>
              <a:t>Graduate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chemeClr val="accent1">
                    <a:lumMod val="50000"/>
                  </a:schemeClr>
                </a:solidFill>
              </a:rPr>
              <a:t>Complete Certification in Modeling and Simulation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chemeClr val="accent1">
                    <a:lumMod val="50000"/>
                  </a:schemeClr>
                </a:solidFill>
              </a:rPr>
              <a:t>Take AP classes, especially AP Computer Science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chemeClr val="accent1">
                    <a:lumMod val="50000"/>
                  </a:schemeClr>
                </a:solidFill>
              </a:rPr>
              <a:t>Take Seminole State College dual enrollment classes (if offered)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/>
          </a:p>
        </p:txBody>
      </p:sp>
      <p:sp>
        <p:nvSpPr>
          <p:cNvPr id="12" name="Rectangle 11"/>
          <p:cNvSpPr/>
          <p:nvPr/>
        </p:nvSpPr>
        <p:spPr>
          <a:xfrm>
            <a:off x="2523132" y="3136303"/>
            <a:ext cx="70440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Graduate with college degree in computer programming or digital media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9251308" y="4088417"/>
            <a:ext cx="208114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Get that dream job!</a:t>
            </a:r>
            <a:endParaRPr lang="en-US" dirty="0"/>
          </a:p>
        </p:txBody>
      </p:sp>
      <p:cxnSp>
        <p:nvCxnSpPr>
          <p:cNvPr id="17" name="Curved Connector 16"/>
          <p:cNvCxnSpPr/>
          <p:nvPr/>
        </p:nvCxnSpPr>
        <p:spPr>
          <a:xfrm>
            <a:off x="1496261" y="2684420"/>
            <a:ext cx="1722323" cy="1413908"/>
          </a:xfrm>
          <a:prstGeom prst="curvedConnector3">
            <a:avLst/>
          </a:prstGeom>
          <a:ln w="88900"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urved Connector 19"/>
          <p:cNvCxnSpPr/>
          <p:nvPr/>
        </p:nvCxnSpPr>
        <p:spPr>
          <a:xfrm>
            <a:off x="7077694" y="3974829"/>
            <a:ext cx="2363189" cy="1038565"/>
          </a:xfrm>
          <a:prstGeom prst="curvedConnector3">
            <a:avLst/>
          </a:prstGeom>
          <a:ln w="107950"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0438" y="3694789"/>
            <a:ext cx="3835402" cy="2792741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60705" y="5655139"/>
            <a:ext cx="2600325" cy="67627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1276" y="5250327"/>
            <a:ext cx="1485900" cy="723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04215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6750" y="936625"/>
            <a:ext cx="10687050" cy="1325563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chemeClr val="accent1">
                    <a:lumMod val="50000"/>
                  </a:schemeClr>
                </a:solidFill>
              </a:rPr>
              <a:t>Simulation Specializations to be offered Fall 18 Term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522537"/>
            <a:ext cx="10515600" cy="4351338"/>
          </a:xfrm>
        </p:spPr>
        <p:txBody>
          <a:bodyPr/>
          <a:lstStyle/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AS Computer Programming and Analysis (12 credits in simulation)</a:t>
            </a:r>
          </a:p>
          <a:p>
            <a:pPr lvl="1"/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transfers directly into BS Information Systems Technology degree</a:t>
            </a:r>
          </a:p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AS  and BS Engineering Technology (21 credits in simulation)</a:t>
            </a:r>
          </a:p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BS Information Systems Technology (6 credits in simulation)</a:t>
            </a:r>
          </a:p>
          <a:p>
            <a:pPr lvl="1"/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Students earning the AS in Computer Programming and Analysis who transfer into the BS IST degree will graduate with 18 total credits in simulation</a:t>
            </a:r>
          </a:p>
          <a:p>
            <a:endParaRPr lang="en-US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Note: at Seminole State College the AS degree is built into our BS degrees.  Students earn the AS degree halfway through their BS degree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51300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495" y="740859"/>
            <a:ext cx="3713822" cy="142527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46453" y="3755442"/>
            <a:ext cx="2749296" cy="1755648"/>
          </a:xfrm>
          <a:prstGeom prst="rect">
            <a:avLst/>
          </a:prstGeom>
        </p:spPr>
      </p:pic>
      <p:cxnSp>
        <p:nvCxnSpPr>
          <p:cNvPr id="7" name="Curved Connector 6"/>
          <p:cNvCxnSpPr/>
          <p:nvPr/>
        </p:nvCxnSpPr>
        <p:spPr>
          <a:xfrm>
            <a:off x="4101317" y="1615640"/>
            <a:ext cx="1399904" cy="550492"/>
          </a:xfrm>
          <a:prstGeom prst="curvedConnector3">
            <a:avLst/>
          </a:prstGeom>
          <a:ln w="88900"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urved Connector 9"/>
          <p:cNvCxnSpPr/>
          <p:nvPr/>
        </p:nvCxnSpPr>
        <p:spPr>
          <a:xfrm>
            <a:off x="8134972" y="3518694"/>
            <a:ext cx="1178041" cy="901853"/>
          </a:xfrm>
          <a:prstGeom prst="curvedConnector3">
            <a:avLst/>
          </a:prstGeom>
          <a:ln w="88900"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-23750" y="2260767"/>
            <a:ext cx="6358792" cy="46166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chemeClr val="accent1">
                    <a:lumMod val="50000"/>
                  </a:schemeClr>
                </a:solidFill>
              </a:rPr>
              <a:t>Option 1: Earn Associate in Arts (AA) in General Education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chemeClr val="accent1">
                    <a:lumMod val="50000"/>
                  </a:schemeClr>
                </a:solidFill>
              </a:rPr>
              <a:t>complete all gen </a:t>
            </a:r>
            <a:r>
              <a:rPr lang="en-US" sz="1400" b="1" dirty="0" err="1">
                <a:solidFill>
                  <a:schemeClr val="accent1">
                    <a:lumMod val="50000"/>
                  </a:schemeClr>
                </a:solidFill>
              </a:rPr>
              <a:t>ed</a:t>
            </a:r>
            <a:r>
              <a:rPr lang="en-US" sz="1400" b="1" dirty="0">
                <a:solidFill>
                  <a:schemeClr val="accent1">
                    <a:lumMod val="50000"/>
                  </a:schemeClr>
                </a:solidFill>
              </a:rPr>
              <a:t> courses needed for BS in Computer Science,</a:t>
            </a:r>
            <a:br>
              <a:rPr lang="en-US" sz="1400" b="1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sz="1400" b="1" dirty="0">
                <a:solidFill>
                  <a:schemeClr val="accent1">
                    <a:lumMod val="50000"/>
                  </a:schemeClr>
                </a:solidFill>
              </a:rPr>
              <a:t>or BA in Virtual Arts or Digital Media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chemeClr val="accent1">
                    <a:lumMod val="50000"/>
                  </a:schemeClr>
                </a:solidFill>
              </a:rPr>
              <a:t>Option 2: Earn Associate in Science  (AS) in Computer Programming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b="1" u="sng" dirty="0">
                <a:solidFill>
                  <a:srgbClr val="FF0000"/>
                </a:solidFill>
              </a:rPr>
              <a:t>Simulation Specializations starts in Fall 2018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chemeClr val="accent1">
                    <a:lumMod val="50000"/>
                  </a:schemeClr>
                </a:solidFill>
              </a:rPr>
              <a:t>AS graduates can earn BS Information Systems Technology</a:t>
            </a:r>
          </a:p>
          <a:p>
            <a:pPr lvl="1"/>
            <a:r>
              <a:rPr lang="en-US" sz="1400" b="1" dirty="0">
                <a:solidFill>
                  <a:schemeClr val="accent1">
                    <a:lumMod val="50000"/>
                  </a:schemeClr>
                </a:solidFill>
              </a:rPr>
              <a:t>       at Seminole State College with simulation specialization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chemeClr val="accent1">
                    <a:lumMod val="50000"/>
                  </a:schemeClr>
                </a:solidFill>
              </a:rPr>
              <a:t>Option 3: Earn Associate in Science (AS) and (BS) Engineering Technology</a:t>
            </a:r>
          </a:p>
          <a:p>
            <a:pPr lvl="1"/>
            <a:endParaRPr lang="en-US" sz="14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14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chemeClr val="accent1">
                    <a:lumMod val="50000"/>
                  </a:schemeClr>
                </a:solidFill>
              </a:rPr>
              <a:t>Advantages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chemeClr val="accent1">
                    <a:lumMod val="50000"/>
                  </a:schemeClr>
                </a:solidFill>
              </a:rPr>
              <a:t>Lowers the cost for your 4-year BA, BS, or BAS degree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chemeClr val="accent1">
                    <a:lumMod val="50000"/>
                  </a:schemeClr>
                </a:solidFill>
              </a:rPr>
              <a:t>Seminole State charges $105 credit hour and UCF charges $212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400" b="1" u="sng" dirty="0">
                <a:solidFill>
                  <a:srgbClr val="FF0000"/>
                </a:solidFill>
              </a:rPr>
              <a:t>This equates to over $6,600 in lower costs </a:t>
            </a:r>
            <a:r>
              <a:rPr lang="en-US" sz="1400" b="1" dirty="0">
                <a:solidFill>
                  <a:schemeClr val="accent1">
                    <a:lumMod val="50000"/>
                  </a:schemeClr>
                </a:solidFill>
              </a:rPr>
              <a:t>for BA, BS, or BAS if you </a:t>
            </a:r>
          </a:p>
          <a:p>
            <a:pPr marL="1200150" lvl="3"/>
            <a:r>
              <a:rPr lang="en-US" sz="1400" b="1" dirty="0">
                <a:solidFill>
                  <a:schemeClr val="accent1">
                    <a:lumMod val="50000"/>
                  </a:schemeClr>
                </a:solidFill>
              </a:rPr>
              <a:t>get your AA or AS from Seminole State and BA, BS, or BAS from</a:t>
            </a:r>
            <a:br>
              <a:rPr lang="en-US" sz="1400" b="1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sz="1400" b="1" dirty="0">
                <a:solidFill>
                  <a:schemeClr val="accent1">
                    <a:lumMod val="50000"/>
                  </a:schemeClr>
                </a:solidFill>
              </a:rPr>
              <a:t>UCF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chemeClr val="accent1">
                    <a:lumMod val="50000"/>
                  </a:schemeClr>
                </a:solidFill>
              </a:rPr>
              <a:t>You can work with an AS and continue classes at UCF part time</a:t>
            </a:r>
          </a:p>
          <a:p>
            <a:pPr marL="741363" lvl="2"/>
            <a:r>
              <a:rPr lang="en-US" sz="1400" b="1" dirty="0">
                <a:solidFill>
                  <a:schemeClr val="accent1">
                    <a:lumMod val="50000"/>
                  </a:schemeClr>
                </a:solidFill>
              </a:rPr>
              <a:t>if needed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chemeClr val="accent1">
                    <a:lumMod val="50000"/>
                  </a:schemeClr>
                </a:solidFill>
              </a:rPr>
              <a:t>Smaller class sizes at Seminole State equates to higher learning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14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/>
          </a:p>
        </p:txBody>
      </p:sp>
      <p:sp>
        <p:nvSpPr>
          <p:cNvPr id="2" name="TextBox 1"/>
          <p:cNvSpPr txBox="1"/>
          <p:nvPr/>
        </p:nvSpPr>
        <p:spPr>
          <a:xfrm>
            <a:off x="4225490" y="429829"/>
            <a:ext cx="806368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Take Advantage of </a:t>
            </a:r>
            <a:r>
              <a:rPr lang="en-US" sz="2800" b="1" dirty="0" err="1">
                <a:solidFill>
                  <a:srgbClr val="FF0000"/>
                </a:solidFill>
              </a:rPr>
              <a:t>DirectConnect</a:t>
            </a:r>
            <a:r>
              <a:rPr lang="en-US" sz="2800" b="1" dirty="0">
                <a:solidFill>
                  <a:srgbClr val="FF0000"/>
                </a:solidFill>
              </a:rPr>
              <a:t> between Seminole</a:t>
            </a:r>
          </a:p>
          <a:p>
            <a:r>
              <a:rPr lang="en-US" sz="2800" b="1" dirty="0">
                <a:solidFill>
                  <a:srgbClr val="FF0000"/>
                </a:solidFill>
              </a:rPr>
              <a:t>State College and University of Central Florida!</a:t>
            </a:r>
          </a:p>
        </p:txBody>
      </p:sp>
      <p:sp>
        <p:nvSpPr>
          <p:cNvPr id="13" name="Rectangle 12"/>
          <p:cNvSpPr/>
          <p:nvPr/>
        </p:nvSpPr>
        <p:spPr>
          <a:xfrm>
            <a:off x="8321932" y="5577230"/>
            <a:ext cx="3967240" cy="11695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chemeClr val="accent1">
                    <a:lumMod val="50000"/>
                  </a:schemeClr>
                </a:solidFill>
              </a:rPr>
              <a:t>Option 1: Earn BS in Computer Science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chemeClr val="accent1">
                    <a:lumMod val="50000"/>
                  </a:schemeClr>
                </a:solidFill>
              </a:rPr>
              <a:t>Option 2:  Earn BA in Virtual Arts and Emerging</a:t>
            </a:r>
          </a:p>
          <a:p>
            <a:pPr lvl="1" indent="-168275"/>
            <a:r>
              <a:rPr lang="en-US" sz="1400" b="1" dirty="0">
                <a:solidFill>
                  <a:schemeClr val="accent1">
                    <a:lumMod val="50000"/>
                  </a:schemeClr>
                </a:solidFill>
              </a:rPr>
              <a:t>Media Management</a:t>
            </a:r>
          </a:p>
          <a:p>
            <a:pPr marL="117475" indent="-285750">
              <a:buFont typeface="Arial" panose="020B0604020202020204" pitchFamily="34" charset="0"/>
              <a:buChar char="•"/>
            </a:pPr>
            <a:r>
              <a:rPr lang="en-US" sz="1400" b="1">
                <a:solidFill>
                  <a:schemeClr val="accent1">
                    <a:lumMod val="50000"/>
                  </a:schemeClr>
                </a:solidFill>
              </a:rPr>
              <a:t>Option 3: </a:t>
            </a:r>
            <a:r>
              <a:rPr lang="en-US" sz="1400" b="1" dirty="0">
                <a:solidFill>
                  <a:schemeClr val="accent1">
                    <a:lumMod val="50000"/>
                  </a:schemeClr>
                </a:solidFill>
              </a:rPr>
              <a:t>BA in Digital Media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/>
          </a:p>
        </p:txBody>
      </p:sp>
      <p:sp>
        <p:nvSpPr>
          <p:cNvPr id="14" name="Rectangle 13"/>
          <p:cNvSpPr/>
          <p:nvPr/>
        </p:nvSpPr>
        <p:spPr>
          <a:xfrm>
            <a:off x="8194957" y="1441268"/>
            <a:ext cx="4122347" cy="246221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>
                <a:solidFill>
                  <a:schemeClr val="accent1">
                    <a:lumMod val="50000"/>
                  </a:schemeClr>
                </a:solidFill>
              </a:rPr>
              <a:t>Things to know: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chemeClr val="accent1">
                    <a:lumMod val="50000"/>
                  </a:schemeClr>
                </a:solidFill>
              </a:rPr>
              <a:t>AA and AS are 60 credit hours (20 courses)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chemeClr val="accent1">
                    <a:lumMod val="50000"/>
                  </a:schemeClr>
                </a:solidFill>
              </a:rPr>
              <a:t>Considered a “2-year” degree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chemeClr val="accent1">
                    <a:lumMod val="50000"/>
                  </a:schemeClr>
                </a:solidFill>
              </a:rPr>
              <a:t>BA, BS, and BAS are 120 credit hours (40 courses)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chemeClr val="accent1">
                    <a:lumMod val="50000"/>
                  </a:schemeClr>
                </a:solidFill>
              </a:rPr>
              <a:t>Considered a “4-year” degree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chemeClr val="accent1">
                    <a:lumMod val="50000"/>
                  </a:schemeClr>
                </a:solidFill>
              </a:rPr>
              <a:t>AA degrees are considered a stepping stone to</a:t>
            </a:r>
          </a:p>
          <a:p>
            <a:pPr lvl="1" indent="-168275"/>
            <a:r>
              <a:rPr lang="en-US" sz="1400" b="1" dirty="0">
                <a:solidFill>
                  <a:schemeClr val="accent1">
                    <a:lumMod val="50000"/>
                  </a:schemeClr>
                </a:solidFill>
              </a:rPr>
              <a:t>earning BA or BS</a:t>
            </a:r>
          </a:p>
          <a:p>
            <a:pPr marL="117475" indent="-285750"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chemeClr val="accent1">
                    <a:lumMod val="50000"/>
                  </a:schemeClr>
                </a:solidFill>
              </a:rPr>
              <a:t>AS degrees allow you to seek employment upon </a:t>
            </a:r>
          </a:p>
          <a:p>
            <a:pPr lvl="1" indent="-168275"/>
            <a:r>
              <a:rPr lang="en-US" sz="1400" b="1" dirty="0">
                <a:solidFill>
                  <a:schemeClr val="accent1">
                    <a:lumMod val="50000"/>
                  </a:schemeClr>
                </a:solidFill>
              </a:rPr>
              <a:t>graduation and then continue working toward </a:t>
            </a:r>
          </a:p>
          <a:p>
            <a:pPr lvl="1" indent="-168275"/>
            <a:r>
              <a:rPr lang="en-US" sz="1400" b="1" dirty="0">
                <a:solidFill>
                  <a:schemeClr val="accent1">
                    <a:lumMod val="50000"/>
                  </a:schemeClr>
                </a:solidFill>
              </a:rPr>
              <a:t>BS or BAS if you want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9116" y="1742263"/>
            <a:ext cx="2738944" cy="2054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43850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b="1" dirty="0">
                <a:solidFill>
                  <a:schemeClr val="accent1">
                    <a:lumMod val="50000"/>
                  </a:schemeClr>
                </a:solidFill>
              </a:rPr>
              <a:t>Industry Advisory Meetings</a:t>
            </a:r>
          </a:p>
          <a:p>
            <a:pPr marL="0" indent="0" algn="ctr">
              <a:buNone/>
            </a:pPr>
            <a:endParaRPr lang="en-US" sz="3600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n-US" sz="3600" dirty="0">
                <a:solidFill>
                  <a:schemeClr val="accent1">
                    <a:lumMod val="50000"/>
                  </a:schemeClr>
                </a:solidFill>
              </a:rPr>
              <a:t>IT – November 10</a:t>
            </a:r>
            <a:r>
              <a:rPr lang="en-US" sz="3600" baseline="30000" dirty="0">
                <a:solidFill>
                  <a:schemeClr val="accent1">
                    <a:lumMod val="50000"/>
                  </a:schemeClr>
                </a:solidFill>
              </a:rPr>
              <a:t>th</a:t>
            </a:r>
            <a:endParaRPr lang="en-US" sz="3600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en-US" sz="3600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n-US" sz="3600" dirty="0">
                <a:solidFill>
                  <a:schemeClr val="accent1">
                    <a:lumMod val="50000"/>
                  </a:schemeClr>
                </a:solidFill>
              </a:rPr>
              <a:t>Engineering – December 1</a:t>
            </a:r>
            <a:r>
              <a:rPr lang="en-US" sz="3600" baseline="30000" dirty="0">
                <a:solidFill>
                  <a:schemeClr val="accent1">
                    <a:lumMod val="50000"/>
                  </a:schemeClr>
                </a:solidFill>
              </a:rPr>
              <a:t>st</a:t>
            </a:r>
            <a:r>
              <a:rPr lang="en-US" sz="3600" dirty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525237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1198" y="1780039"/>
            <a:ext cx="10515600" cy="1325563"/>
          </a:xfrm>
        </p:spPr>
        <p:txBody>
          <a:bodyPr/>
          <a:lstStyle/>
          <a:p>
            <a:pPr algn="ctr"/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Questions?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817" y="5213717"/>
            <a:ext cx="10515600" cy="503689"/>
          </a:xfrm>
        </p:spPr>
        <p:txBody>
          <a:bodyPr/>
          <a:lstStyle/>
          <a:p>
            <a:pPr marL="0" indent="0">
              <a:buNone/>
            </a:pPr>
            <a:r>
              <a:rPr lang="en-US">
                <a:solidFill>
                  <a:schemeClr val="accent1">
                    <a:lumMod val="50000"/>
                  </a:schemeClr>
                </a:solidFill>
              </a:rPr>
              <a:t>Contact: 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Dr. Gaught, gaughtw@seminolestate.edu</a:t>
            </a:r>
          </a:p>
        </p:txBody>
      </p:sp>
    </p:spTree>
    <p:extLst>
      <p:ext uri="{BB962C8B-B14F-4D97-AF65-F5344CB8AC3E}">
        <p14:creationId xmlns:p14="http://schemas.microsoft.com/office/powerpoint/2010/main" val="31476265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VERSION" val="5"/>
  <p:tag name="TPFULLVERSION" val="5.3.2.24"/>
  <p:tag name="PPTVERSION" val="15"/>
  <p:tag name="TPOS" val="2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8472</TotalTime>
  <Words>320</Words>
  <Application>Microsoft Office PowerPoint</Application>
  <PresentationFormat>Widescreen</PresentationFormat>
  <Paragraphs>56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Custom Design</vt:lpstr>
      <vt:lpstr>New Simulation Specializations for AS and BS Degrees</vt:lpstr>
      <vt:lpstr>Pathway to a career in simulation and video gaming</vt:lpstr>
      <vt:lpstr>Simulation Specializations to be offered Fall 18 Term</vt:lpstr>
      <vt:lpstr>PowerPoint Presentation</vt:lpstr>
      <vt:lpstr>PowerPoint Presentation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Ken E Lundy</dc:creator>
  <cp:lastModifiedBy>Henry Okraski</cp:lastModifiedBy>
  <cp:revision>78</cp:revision>
  <dcterms:created xsi:type="dcterms:W3CDTF">2016-02-11T14:37:50Z</dcterms:created>
  <dcterms:modified xsi:type="dcterms:W3CDTF">2017-10-30T00:38:49Z</dcterms:modified>
</cp:coreProperties>
</file>