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5" r:id="rId3"/>
    <p:sldId id="346" r:id="rId4"/>
    <p:sldId id="347" r:id="rId5"/>
    <p:sldId id="280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hartsho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AE42"/>
    <a:srgbClr val="086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263" autoAdjust="0"/>
  </p:normalViewPr>
  <p:slideViewPr>
    <p:cSldViewPr>
      <p:cViewPr>
        <p:scale>
          <a:sx n="50" d="100"/>
          <a:sy n="50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02568B2-148D-4D25-A2ED-762176E55A50}" type="datetimeFigureOut">
              <a:rPr lang="en-US" smtClean="0"/>
              <a:t>1/21/13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E395670-814B-44F6-A96B-90FFE1B41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52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3B65FF7-33AA-47D1-9167-EDDA7FB8D172}" type="datetimeFigureOut">
              <a:rPr lang="en-US" smtClean="0"/>
              <a:pPr/>
              <a:t>1/21/13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2A56CF3-9F53-4428-AF6E-C7A2FEF7AD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47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56CF3-9F53-4428-AF6E-C7A2FEF7AD1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A0A035-AC89-4AF4-9D12-625568900C8F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single STEM minor with 3 “tracks”: science</a:t>
            </a:r>
            <a:r>
              <a:rPr lang="en-US" baseline="0" dirty="0" smtClean="0"/>
              <a:t> ed., math ed., modeling &amp; </a:t>
            </a:r>
            <a:r>
              <a:rPr lang="en-US" baseline="0" dirty="0" err="1" smtClean="0"/>
              <a:t>sim</a:t>
            </a:r>
            <a:r>
              <a:rPr lang="en-US" baseline="0" dirty="0" smtClean="0"/>
              <a:t> ed. 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5CC12-550B-49E9-9C85-5CF3975C01A9}" type="slidenum">
              <a:rPr lang="en-US"/>
              <a:pPr/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100" dirty="0" smtClean="0"/>
              <a:t>4 core courses are</a:t>
            </a:r>
            <a:r>
              <a:rPr lang="en-US" sz="1100" baseline="0" dirty="0" smtClean="0"/>
              <a:t> courses for all </a:t>
            </a:r>
            <a:r>
              <a:rPr lang="en-US" sz="1100" baseline="0" dirty="0" err="1" smtClean="0"/>
              <a:t>ed</a:t>
            </a:r>
            <a:r>
              <a:rPr lang="en-US" sz="1100" baseline="0" dirty="0" smtClean="0"/>
              <a:t> majors…so only 2 additional courses to get minor</a:t>
            </a:r>
            <a:endParaRPr lang="en-US" sz="11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E57546-6647-4961-AADC-818C24FC6CC2}" type="slidenum">
              <a:rPr lang="en-US"/>
              <a:pPr/>
              <a:t>4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56CF3-9F53-4428-AF6E-C7A2FEF7AD1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C3AE4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2" descr="http://www.cs.ucf.edu/courses/testpage/largeUCF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04800"/>
            <a:ext cx="381000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>
            <a:lvl1pPr algn="l">
              <a:defRPr b="1">
                <a:solidFill>
                  <a:srgbClr val="C3AE4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i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9600" y="1522412"/>
            <a:ext cx="80010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609600" y="6246812"/>
            <a:ext cx="59436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Picture 2" descr="http://www.cs.ucf.edu/courses/testpage/largeUCF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019800"/>
            <a:ext cx="1978025" cy="74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Richard.hartshorne@ucf.edu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7337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What’s Going </a:t>
            </a:r>
            <a:r>
              <a:rPr lang="en-US" dirty="0" smtClean="0"/>
              <a:t>on in the College of Education?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0" dirty="0" smtClean="0">
                <a:solidFill>
                  <a:srgbClr val="000000"/>
                </a:solidFill>
              </a:rPr>
              <a:t>National Center For Simulation</a:t>
            </a:r>
            <a:br>
              <a:rPr lang="en-US" sz="3600" b="0" dirty="0" smtClean="0">
                <a:solidFill>
                  <a:srgbClr val="000000"/>
                </a:solidFill>
              </a:rPr>
            </a:br>
            <a:r>
              <a:rPr lang="en-US" sz="3600" b="0" dirty="0" smtClean="0">
                <a:solidFill>
                  <a:srgbClr val="000000"/>
                </a:solidFill>
              </a:rPr>
              <a:t>Education &amp; Workforce Development Meeting</a:t>
            </a:r>
            <a:br>
              <a:rPr lang="en-US" sz="3600" b="0" dirty="0" smtClean="0">
                <a:solidFill>
                  <a:srgbClr val="000000"/>
                </a:solidFill>
              </a:rPr>
            </a:br>
            <a:r>
              <a:rPr lang="en-US" sz="3600" b="0" dirty="0" smtClean="0">
                <a:solidFill>
                  <a:srgbClr val="000000"/>
                </a:solidFill>
              </a:rPr>
              <a:t>January 16, 2013</a:t>
            </a:r>
            <a:endParaRPr lang="en-US" sz="3600" b="0" dirty="0">
              <a:solidFill>
                <a:srgbClr val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6248400"/>
            <a:ext cx="80010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144000" y="12496800"/>
            <a:ext cx="8001000" cy="1588"/>
          </a:xfrm>
          <a:prstGeom prst="line">
            <a:avLst/>
          </a:prstGeom>
          <a:ln>
            <a:solidFill>
              <a:srgbClr val="086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9600" y="1981200"/>
            <a:ext cx="80010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Minor 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Modeling &amp; Simulation Focus</a:t>
            </a:r>
          </a:p>
          <a:p>
            <a:pPr>
              <a:lnSpc>
                <a:spcPct val="90000"/>
              </a:lnSpc>
            </a:pPr>
            <a:endParaRPr lang="en-US" sz="2800" b="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Merge with Science and Math Education Minors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Will no longer exist (proposed)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b="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18 hours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pitchFamily="2" charset="2"/>
              </a:rPr>
              <a:t>4 courses (12 hours) taken by all Ed majors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pitchFamily="2" charset="2"/>
              </a:rPr>
              <a:t>2 course sequence needed for M &amp; S minors</a:t>
            </a:r>
          </a:p>
          <a:p>
            <a:pPr lvl="1">
              <a:lnSpc>
                <a:spcPct val="90000"/>
              </a:lnSpc>
            </a:pPr>
            <a:endParaRPr lang="en-US" sz="2000" dirty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It Look Like? 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EDG </a:t>
            </a:r>
            <a:r>
              <a:rPr lang="en-US" sz="2800" dirty="0" smtClean="0"/>
              <a:t>4410</a:t>
            </a:r>
            <a:r>
              <a:rPr lang="en-US" sz="2800" b="0" dirty="0" smtClean="0"/>
              <a:t>: </a:t>
            </a:r>
            <a:r>
              <a:rPr lang="en-US" sz="2800" b="0" dirty="0"/>
              <a:t>Teaching Strategies and Classroom Management </a:t>
            </a:r>
            <a:r>
              <a:rPr lang="en-US" sz="2800" b="0" dirty="0" smtClean="0"/>
              <a:t>(3)</a:t>
            </a:r>
            <a:endParaRPr lang="en-US" sz="2800" b="0" dirty="0"/>
          </a:p>
          <a:p>
            <a:r>
              <a:rPr lang="en-US" sz="2800" dirty="0"/>
              <a:t>EDF </a:t>
            </a:r>
            <a:r>
              <a:rPr lang="en-US" sz="2800" dirty="0" smtClean="0"/>
              <a:t>4467</a:t>
            </a:r>
            <a:r>
              <a:rPr lang="en-US" sz="2800" b="0" dirty="0" smtClean="0"/>
              <a:t>: </a:t>
            </a:r>
            <a:r>
              <a:rPr lang="en-US" sz="2800" b="0" dirty="0"/>
              <a:t>Learning Theory and Assessment (3</a:t>
            </a:r>
            <a:r>
              <a:rPr lang="en-US" sz="2800" b="0" dirty="0" smtClean="0"/>
              <a:t>)</a:t>
            </a:r>
            <a:endParaRPr lang="en-US" sz="2800" b="0" dirty="0"/>
          </a:p>
          <a:p>
            <a:r>
              <a:rPr lang="en-US" sz="2800" dirty="0" smtClean="0"/>
              <a:t>TSL 4080</a:t>
            </a:r>
            <a:r>
              <a:rPr lang="en-US" sz="2800" b="0" dirty="0" smtClean="0"/>
              <a:t>: </a:t>
            </a:r>
            <a:r>
              <a:rPr lang="en-US" sz="2800" b="0" dirty="0"/>
              <a:t>Theory and Practice of Teaching ESOL Students in Schools (3</a:t>
            </a:r>
            <a:r>
              <a:rPr lang="en-US" sz="2800" b="0" dirty="0" smtClean="0"/>
              <a:t>)</a:t>
            </a:r>
            <a:endParaRPr lang="en-US" sz="2800" b="0" dirty="0"/>
          </a:p>
          <a:p>
            <a:r>
              <a:rPr lang="en-US" sz="2800" dirty="0" smtClean="0"/>
              <a:t>RED 4043</a:t>
            </a:r>
            <a:r>
              <a:rPr lang="en-US" sz="2800" b="0" dirty="0" smtClean="0"/>
              <a:t>: </a:t>
            </a:r>
            <a:r>
              <a:rPr lang="en-US" sz="2800" b="0" dirty="0"/>
              <a:t>Content Reading </a:t>
            </a:r>
            <a:r>
              <a:rPr lang="en-US" sz="2800" b="0" dirty="0" smtClean="0"/>
              <a:t>K-12 </a:t>
            </a:r>
            <a:r>
              <a:rPr lang="en-US" sz="2800" b="0" dirty="0"/>
              <a:t>(3)</a:t>
            </a:r>
          </a:p>
          <a:p>
            <a:r>
              <a:rPr lang="en-US" sz="2800" dirty="0" smtClean="0"/>
              <a:t>Teaching Modeling &amp; Simulation (4)</a:t>
            </a:r>
            <a:endParaRPr lang="en-US" sz="2800" dirty="0"/>
          </a:p>
          <a:p>
            <a:r>
              <a:rPr lang="en-US" sz="2800" dirty="0" smtClean="0"/>
              <a:t>Modeling </a:t>
            </a:r>
            <a:r>
              <a:rPr lang="en-US" sz="2800" dirty="0"/>
              <a:t>&amp; </a:t>
            </a:r>
            <a:r>
              <a:rPr lang="en-US" sz="2800" dirty="0" smtClean="0"/>
              <a:t>Simulation Content Course (4)</a:t>
            </a:r>
          </a:p>
          <a:p>
            <a:pPr lvl="1"/>
            <a:r>
              <a:rPr lang="en-US" sz="2400" dirty="0" smtClean="0"/>
              <a:t>or a content/pedagogy course combined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Potential Initiative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Google Computer Science (for High School) Initiative</a:t>
            </a:r>
          </a:p>
          <a:p>
            <a:pPr lvl="1"/>
            <a:r>
              <a:rPr lang="en-US" sz="2400" dirty="0" smtClean="0"/>
              <a:t>2-3 day workshop</a:t>
            </a:r>
          </a:p>
          <a:p>
            <a:pPr lvl="1"/>
            <a:r>
              <a:rPr lang="en-US" sz="2400" dirty="0" smtClean="0"/>
              <a:t>Hands-On/Takeaways</a:t>
            </a:r>
          </a:p>
          <a:p>
            <a:r>
              <a:rPr lang="en-US" sz="2800" dirty="0" smtClean="0"/>
              <a:t>Pros</a:t>
            </a:r>
            <a:endParaRPr lang="en-US" dirty="0" smtClean="0"/>
          </a:p>
          <a:p>
            <a:pPr lvl="1"/>
            <a:r>
              <a:rPr lang="en-US" sz="2400" dirty="0" smtClean="0"/>
              <a:t>“Draft” of course materials for minor/Feedback</a:t>
            </a:r>
          </a:p>
          <a:p>
            <a:pPr lvl="1"/>
            <a:r>
              <a:rPr lang="en-US" sz="2400" dirty="0" smtClean="0"/>
              <a:t>Stipends for teachers	</a:t>
            </a:r>
          </a:p>
          <a:p>
            <a:r>
              <a:rPr lang="en-US" sz="2800" dirty="0" smtClean="0"/>
              <a:t>Cons</a:t>
            </a:r>
            <a:endParaRPr lang="en-US" dirty="0" smtClean="0"/>
          </a:p>
          <a:p>
            <a:pPr lvl="1"/>
            <a:r>
              <a:rPr lang="en-US" sz="2400" dirty="0" smtClean="0"/>
              <a:t>Time/Developers</a:t>
            </a:r>
          </a:p>
          <a:p>
            <a:pPr lvl="1"/>
            <a:r>
              <a:rPr lang="en-US" sz="2400" dirty="0" smtClean="0"/>
              <a:t>Due Feb. 16th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4800" y="2590800"/>
            <a:ext cx="5029200" cy="1752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0000"/>
                </a:solidFill>
              </a:rPr>
              <a:t>Richard Hartshorne</a:t>
            </a:r>
          </a:p>
          <a:p>
            <a:pPr algn="l"/>
            <a:r>
              <a:rPr lang="en-US" dirty="0" smtClean="0">
                <a:hlinkClick r:id="rId3"/>
              </a:rPr>
              <a:t>richard.hartshorne@ucf.edu</a:t>
            </a:r>
            <a:endParaRPr lang="en-US" dirty="0" smtClean="0"/>
          </a:p>
          <a:p>
            <a:pPr algn="l"/>
            <a:r>
              <a:rPr lang="en-US" dirty="0" smtClean="0">
                <a:solidFill>
                  <a:srgbClr val="000000"/>
                </a:solidFill>
              </a:rPr>
              <a:t>407.823.1861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3955" y="4851400"/>
            <a:ext cx="34290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upload.wikimedia.org/wikipedia/commons/3/33/White_square_with_question_mark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37" t="31250" r="35938" b="31250"/>
          <a:stretch>
            <a:fillRect/>
          </a:stretch>
        </p:blipFill>
        <p:spPr bwMode="auto">
          <a:xfrm rot="1272169">
            <a:off x="7394693" y="2922808"/>
            <a:ext cx="762000" cy="1016000"/>
          </a:xfrm>
          <a:prstGeom prst="rect">
            <a:avLst/>
          </a:prstGeom>
          <a:noFill/>
        </p:spPr>
      </p:pic>
      <p:pic>
        <p:nvPicPr>
          <p:cNvPr id="8" name="Picture 2" descr="http://upload.wikimedia.org/wikipedia/commons/3/33/White_square_with_question_mark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37" t="31250" r="35938" b="31250"/>
          <a:stretch>
            <a:fillRect/>
          </a:stretch>
        </p:blipFill>
        <p:spPr bwMode="auto">
          <a:xfrm rot="192843">
            <a:off x="7735600" y="1021313"/>
            <a:ext cx="1138153" cy="1517537"/>
          </a:xfrm>
          <a:prstGeom prst="rect">
            <a:avLst/>
          </a:prstGeom>
          <a:noFill/>
        </p:spPr>
      </p:pic>
      <p:pic>
        <p:nvPicPr>
          <p:cNvPr id="9" name="Picture 2" descr="http://upload.wikimedia.org/wikipedia/commons/3/33/White_square_with_question_mark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37" t="31250" r="35938" b="31250"/>
          <a:stretch>
            <a:fillRect/>
          </a:stretch>
        </p:blipFill>
        <p:spPr bwMode="auto">
          <a:xfrm rot="20745821">
            <a:off x="6422655" y="2888579"/>
            <a:ext cx="675002" cy="900003"/>
          </a:xfrm>
          <a:prstGeom prst="rect">
            <a:avLst/>
          </a:prstGeom>
          <a:noFill/>
        </p:spPr>
      </p:pic>
      <p:pic>
        <p:nvPicPr>
          <p:cNvPr id="10" name="Picture 2" descr="http://upload.wikimedia.org/wikipedia/commons/3/33/White_square_with_question_mark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37" t="31250" r="35938" b="31250"/>
          <a:stretch>
            <a:fillRect/>
          </a:stretch>
        </p:blipFill>
        <p:spPr bwMode="auto">
          <a:xfrm rot="21334963">
            <a:off x="6672749" y="1633603"/>
            <a:ext cx="914400" cy="1219200"/>
          </a:xfrm>
          <a:prstGeom prst="rect">
            <a:avLst/>
          </a:prstGeom>
          <a:noFill/>
        </p:spPr>
      </p:pic>
      <p:pic>
        <p:nvPicPr>
          <p:cNvPr id="11" name="Picture 2" descr="http://upload.wikimedia.org/wikipedia/commons/3/33/White_square_with_question_mark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937" t="31250" r="35938" b="31250"/>
          <a:stretch>
            <a:fillRect/>
          </a:stretch>
        </p:blipFill>
        <p:spPr bwMode="auto">
          <a:xfrm rot="940925">
            <a:off x="6765855" y="4157475"/>
            <a:ext cx="386786" cy="515715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 advTm="13000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204</Words>
  <Application>Microsoft Macintosh PowerPoint</Application>
  <PresentationFormat>On-screen Show (4:3)</PresentationFormat>
  <Paragraphs>38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What’s Going on in the College of Education?  National Center For Simulation Education &amp; Workforce Development Meeting January 16, 2013</vt:lpstr>
      <vt:lpstr>STEM Minor </vt:lpstr>
      <vt:lpstr>What Will It Look Like? </vt:lpstr>
      <vt:lpstr>Potential Initiative</vt:lpstr>
      <vt:lpstr>PowerPoint Presentation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e-Learning and How Do Students Learn From It?</dc:title>
  <dc:creator>rhartsho</dc:creator>
  <cp:lastModifiedBy>Richard Hartshorne</cp:lastModifiedBy>
  <cp:revision>74</cp:revision>
  <cp:lastPrinted>2013-01-21T21:05:40Z</cp:lastPrinted>
  <dcterms:created xsi:type="dcterms:W3CDTF">2009-01-19T16:45:26Z</dcterms:created>
  <dcterms:modified xsi:type="dcterms:W3CDTF">2013-01-21T21:05:47Z</dcterms:modified>
</cp:coreProperties>
</file>