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sldIdLst>
    <p:sldId id="260" r:id="rId2"/>
    <p:sldId id="490" r:id="rId3"/>
    <p:sldId id="491" r:id="rId4"/>
    <p:sldId id="492" r:id="rId5"/>
    <p:sldId id="493" r:id="rId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yan.cole" initials="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A0C03B"/>
    <a:srgbClr val="9DC66C"/>
    <a:srgbClr val="FFFF00"/>
    <a:srgbClr val="FF9999"/>
    <a:srgbClr val="FF7C80"/>
    <a:srgbClr val="FF5050"/>
    <a:srgbClr val="99CC00"/>
    <a:srgbClr val="00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0224" autoAdjust="0"/>
  </p:normalViewPr>
  <p:slideViewPr>
    <p:cSldViewPr>
      <p:cViewPr varScale="1">
        <p:scale>
          <a:sx n="114" d="100"/>
          <a:sy n="114" d="100"/>
        </p:scale>
        <p:origin x="139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592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l" defTabSz="925513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42" y="1"/>
            <a:ext cx="2971592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defTabSz="925513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4" y="4416510"/>
            <a:ext cx="5485773" cy="418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23"/>
            <a:ext cx="2971592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l" defTabSz="925513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42" y="8829823"/>
            <a:ext cx="2971592" cy="46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defTabSz="925513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A9D385-1E3C-4F4A-BB91-089EC78CC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BD05E-96D1-4AD8-84F0-348B0437CC58}" type="slidenum">
              <a:rPr lang="en-US" smtClean="0">
                <a:cs typeface="Arial" charset="0"/>
              </a:rPr>
              <a:pPr/>
              <a:t>1</a:t>
            </a:fld>
            <a:endParaRPr lang="en-US" dirty="0"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CESI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D8431-7196-488E-8261-7C61A33329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CESI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7A531-6C60-449D-81ED-C11EA816AA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38100"/>
            <a:ext cx="2057400" cy="6164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8100"/>
            <a:ext cx="6019800" cy="6164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CESI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2FB5F-34F9-429C-86B6-29FC2FA2C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CESI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02057-7677-4333-9979-121C982988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CESI Proprietary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4F3C3-36F1-4BA7-86AD-71D4EDEE9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CESI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73BDF-325D-40CD-AF50-190BEB8B27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CESI Proprietary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4A70E-5833-429E-9AAE-5D9C402B3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CESI Proprietary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7165-41FE-4516-9A46-217E2AF2E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CESI Proprietary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EFDD4-AF09-4706-972C-099E7805C5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CESI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C56F-3D48-4D48-BC6C-83D07232A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CESI Proprietary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9BD0A-3D32-4F96-A052-16B3EA4AF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81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CESI Proprietary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F55429B-2A09-4074-A3B8-C5B871767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>
    <p:fade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.thompson@coleengineering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-18176"/>
            <a:ext cx="8077200" cy="1470025"/>
          </a:xfrm>
        </p:spPr>
        <p:txBody>
          <a:bodyPr/>
          <a:lstStyle/>
          <a:p>
            <a:r>
              <a:rPr lang="en-US" sz="3600" dirty="0"/>
              <a:t>Cole Engineering Services, Inc. (CESI)</a:t>
            </a:r>
            <a:br>
              <a:rPr lang="en-US" dirty="0"/>
            </a:br>
            <a:endParaRPr lang="en-US" dirty="0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29432" y="5926783"/>
            <a:ext cx="6400800" cy="838200"/>
          </a:xfrm>
        </p:spPr>
        <p:txBody>
          <a:bodyPr/>
          <a:lstStyle/>
          <a:p>
            <a:r>
              <a:rPr lang="en-US" sz="2000" dirty="0"/>
              <a:t>10/11/2017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6226314"/>
            <a:ext cx="5202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POC: </a:t>
            </a:r>
            <a:r>
              <a:rPr lang="en-US" dirty="0">
                <a:hlinkClick r:id="rId3"/>
              </a:rPr>
              <a:t>matt.thompson@coleengineering.com</a:t>
            </a:r>
            <a:endParaRPr lang="en-US" dirty="0"/>
          </a:p>
          <a:p>
            <a:pPr algn="ctr"/>
            <a:r>
              <a:rPr lang="en-US" dirty="0"/>
              <a:t>407-674-8302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130CD-BBFF-494E-968D-008D0CDCA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949393"/>
            <a:ext cx="3133725" cy="4841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A11072-0D35-4BF8-BBA5-520FC328552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343400" y="949393"/>
            <a:ext cx="3562985" cy="48418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723900"/>
          </a:xfrm>
        </p:spPr>
        <p:txBody>
          <a:bodyPr/>
          <a:lstStyle/>
          <a:p>
            <a:r>
              <a:rPr lang="en-US" sz="3600" dirty="0"/>
              <a:t>Where to Begin?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943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Why get involved:</a:t>
            </a:r>
          </a:p>
          <a:p>
            <a:r>
              <a:rPr lang="en-US" sz="2000" dirty="0"/>
              <a:t>Constant internal and external discussions about young talent feeding our industry, especially in Orlando</a:t>
            </a:r>
          </a:p>
          <a:p>
            <a:r>
              <a:rPr lang="en-US" sz="2000" dirty="0"/>
              <a:t>Recognition of the focus and success of the Hagerty Modeling and Simulation Program</a:t>
            </a:r>
          </a:p>
          <a:p>
            <a:r>
              <a:rPr lang="en-US" sz="2000" dirty="0"/>
              <a:t>How can we help build that bridge between academia and real industry needs?</a:t>
            </a:r>
          </a:p>
          <a:p>
            <a:pPr marL="0" indent="0">
              <a:buNone/>
            </a:pPr>
            <a:r>
              <a:rPr lang="en-US" sz="2000" dirty="0"/>
              <a:t>What we did:</a:t>
            </a:r>
          </a:p>
          <a:p>
            <a:r>
              <a:rPr lang="en-US" sz="2000" dirty="0"/>
              <a:t>Reviewed some of the efforts being driven by NCS to support students desiring a M&amp;S education track, i.e., standards, curriculum, etc.</a:t>
            </a:r>
          </a:p>
          <a:p>
            <a:r>
              <a:rPr lang="en-US" sz="2000" dirty="0"/>
              <a:t>Reached out to Hagerty High School (HHS) head of the M&amp;S program – Ms. Lindsey Spalding</a:t>
            </a:r>
          </a:p>
          <a:p>
            <a:pPr lvl="1"/>
            <a:r>
              <a:rPr lang="en-US" sz="1600" dirty="0"/>
              <a:t>Overview of the HHS M&amp;S Program</a:t>
            </a:r>
          </a:p>
          <a:p>
            <a:pPr lvl="1"/>
            <a:r>
              <a:rPr lang="en-US" sz="1600" dirty="0"/>
              <a:t>Needs of the Program, i.e., mentorship, hardware, funding, etc.</a:t>
            </a:r>
          </a:p>
          <a:p>
            <a:pPr lvl="1"/>
            <a:r>
              <a:rPr lang="en-US" sz="1600" dirty="0"/>
              <a:t>Discussion of internship opportunities</a:t>
            </a:r>
          </a:p>
          <a:p>
            <a:pPr lvl="1"/>
            <a:r>
              <a:rPr lang="en-US" sz="1600" dirty="0"/>
              <a:t>HHS M&amp;S Program Direction</a:t>
            </a:r>
          </a:p>
          <a:p>
            <a:pPr lvl="1"/>
            <a:r>
              <a:rPr lang="en-US" sz="1600" dirty="0"/>
              <a:t>Possible scholarship </a:t>
            </a:r>
            <a:r>
              <a:rPr lang="en-US" sz="1600" dirty="0" err="1"/>
              <a:t>opportunties</a:t>
            </a:r>
            <a:endParaRPr lang="en-US" sz="1600" dirty="0"/>
          </a:p>
          <a:p>
            <a:endParaRPr lang="en-US" sz="20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C4D5-EB0B-46DB-9A8F-3A14E114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723900"/>
          </a:xfrm>
        </p:spPr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6FA51-7E42-4EB4-9BD8-F4ADAA0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429000"/>
          </a:xfrm>
        </p:spPr>
        <p:txBody>
          <a:bodyPr/>
          <a:lstStyle/>
          <a:p>
            <a:r>
              <a:rPr lang="en-US" sz="2400" dirty="0"/>
              <a:t>Asked our program teams for interest in bringing on high school interns</a:t>
            </a:r>
          </a:p>
          <a:p>
            <a:pPr lvl="1"/>
            <a:r>
              <a:rPr lang="en-US" sz="2000" dirty="0"/>
              <a:t>Overwhelming interest</a:t>
            </a:r>
          </a:p>
          <a:p>
            <a:pPr lvl="1"/>
            <a:r>
              <a:rPr lang="en-US" sz="2000" dirty="0"/>
              <a:t>Immediate program and research opportunities that could use the support</a:t>
            </a:r>
          </a:p>
          <a:p>
            <a:r>
              <a:rPr lang="en-US" sz="2400" dirty="0"/>
              <a:t>Interviewed candidates for internship opportunities</a:t>
            </a:r>
          </a:p>
          <a:p>
            <a:pPr lvl="1"/>
            <a:r>
              <a:rPr lang="en-US" sz="2000" dirty="0"/>
              <a:t>Graduating Seniors</a:t>
            </a:r>
          </a:p>
          <a:p>
            <a:pPr lvl="1"/>
            <a:r>
              <a:rPr lang="en-US" sz="2000" dirty="0"/>
              <a:t>5 resumes from HHS</a:t>
            </a:r>
          </a:p>
          <a:p>
            <a:pPr lvl="1"/>
            <a:r>
              <a:rPr lang="en-US" sz="2000" dirty="0"/>
              <a:t>Our thoughts</a:t>
            </a:r>
          </a:p>
          <a:p>
            <a:pPr lvl="2"/>
            <a:r>
              <a:rPr lang="en-US" sz="2000" dirty="0"/>
              <a:t>Give students the opportunity to develop a resume and provide feedback</a:t>
            </a:r>
          </a:p>
          <a:p>
            <a:pPr lvl="2"/>
            <a:r>
              <a:rPr lang="en-US" sz="2000" dirty="0"/>
              <a:t>Let them experience the interview process</a:t>
            </a:r>
          </a:p>
          <a:p>
            <a:pPr lvl="2"/>
            <a:r>
              <a:rPr lang="en-US" sz="2000" dirty="0"/>
              <a:t>Have our interview teams provide feedback on:</a:t>
            </a:r>
          </a:p>
          <a:p>
            <a:pPr lvl="3"/>
            <a:r>
              <a:rPr lang="en-US" sz="1400" dirty="0"/>
              <a:t>Professionalism</a:t>
            </a:r>
          </a:p>
          <a:p>
            <a:pPr lvl="3"/>
            <a:r>
              <a:rPr lang="en-US" sz="1400" dirty="0"/>
              <a:t>Interview quality</a:t>
            </a:r>
          </a:p>
          <a:p>
            <a:pPr lvl="3"/>
            <a:r>
              <a:rPr lang="en-US" sz="1400" dirty="0"/>
              <a:t>Technical experience and capabilities</a:t>
            </a:r>
          </a:p>
          <a:p>
            <a:pPr lvl="3"/>
            <a:r>
              <a:rPr lang="en-US" sz="1400" dirty="0"/>
              <a:t>Commitment to the M&amp;S community</a:t>
            </a:r>
          </a:p>
        </p:txBody>
      </p:sp>
    </p:spTree>
    <p:extLst>
      <p:ext uri="{BB962C8B-B14F-4D97-AF65-F5344CB8AC3E}">
        <p14:creationId xmlns:p14="http://schemas.microsoft.com/office/powerpoint/2010/main" val="357314131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38127-13B4-4030-BBBF-DE6C8A7A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647700"/>
          </a:xfrm>
        </p:spPr>
        <p:txBody>
          <a:bodyPr/>
          <a:lstStyle/>
          <a:p>
            <a:r>
              <a:rPr lang="en-US" dirty="0"/>
              <a:t>What We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4DD25-1783-4163-84F8-DBC5EE23C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6" y="1066800"/>
            <a:ext cx="8839200" cy="5486400"/>
          </a:xfrm>
        </p:spPr>
        <p:txBody>
          <a:bodyPr/>
          <a:lstStyle/>
          <a:p>
            <a:r>
              <a:rPr lang="en-US" dirty="0"/>
              <a:t>HHS M&amp;S students were unbelievably knowledgeable and talented</a:t>
            </a:r>
          </a:p>
          <a:p>
            <a:pPr lvl="1"/>
            <a:r>
              <a:rPr lang="en-US" dirty="0"/>
              <a:t>Our program teams were floored during the interview process</a:t>
            </a:r>
          </a:p>
          <a:p>
            <a:pPr lvl="1"/>
            <a:r>
              <a:rPr lang="en-US" dirty="0"/>
              <a:t>We hired all 5 interns for the summer!!!</a:t>
            </a:r>
          </a:p>
          <a:p>
            <a:pPr lvl="1"/>
            <a:r>
              <a:rPr lang="en-US" dirty="0"/>
              <a:t>Used them on a variety of programs, exposing them to many technical challenges</a:t>
            </a:r>
          </a:p>
          <a:p>
            <a:pPr lvl="1"/>
            <a:r>
              <a:rPr lang="en-US" dirty="0"/>
              <a:t>Huge Success!!</a:t>
            </a:r>
          </a:p>
          <a:p>
            <a:pPr lvl="2"/>
            <a:r>
              <a:rPr lang="en-US" dirty="0"/>
              <a:t>Several of the interns have committed to staying on board for reduced hours throughout the school year</a:t>
            </a:r>
          </a:p>
          <a:p>
            <a:pPr lvl="2"/>
            <a:r>
              <a:rPr lang="en-US" dirty="0"/>
              <a:t>Hope to eventually hire them as F/T employees</a:t>
            </a:r>
          </a:p>
          <a:p>
            <a:pPr lvl="2"/>
            <a:r>
              <a:rPr lang="en-US" dirty="0"/>
              <a:t>Unexpected benefit – Security Clearance Process</a:t>
            </a:r>
          </a:p>
        </p:txBody>
      </p:sp>
    </p:spTree>
    <p:extLst>
      <p:ext uri="{BB962C8B-B14F-4D97-AF65-F5344CB8AC3E}">
        <p14:creationId xmlns:p14="http://schemas.microsoft.com/office/powerpoint/2010/main" val="9043715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3880-FF7F-4222-BE47-C7EC68B4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8100"/>
            <a:ext cx="8229600" cy="723900"/>
          </a:xfrm>
        </p:spPr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F37BB-76E5-4394-9F9A-7E6A7086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525963"/>
          </a:xfrm>
        </p:spPr>
        <p:txBody>
          <a:bodyPr/>
          <a:lstStyle/>
          <a:p>
            <a:r>
              <a:rPr lang="en-US" sz="2400" dirty="0"/>
              <a:t>Continue to work with Ms. Spalding on supporting the M&amp;S Program at HHS</a:t>
            </a:r>
          </a:p>
          <a:p>
            <a:pPr lvl="1"/>
            <a:r>
              <a:rPr lang="en-US" sz="2400" dirty="0"/>
              <a:t>Initial interest 30 students</a:t>
            </a:r>
          </a:p>
          <a:p>
            <a:pPr lvl="1"/>
            <a:r>
              <a:rPr lang="en-US" sz="2400" dirty="0"/>
              <a:t>Current enrollment 300 students!!!</a:t>
            </a:r>
          </a:p>
          <a:p>
            <a:r>
              <a:rPr lang="en-US" sz="2400" dirty="0"/>
              <a:t>Have CESI employees provide mentorship, as well as technical demonstrations when possible to keep students up to speed on M&amp;S industry innovation and challenges</a:t>
            </a:r>
          </a:p>
          <a:p>
            <a:r>
              <a:rPr lang="en-US" sz="2400" dirty="0"/>
              <a:t>Support the “Senior Class Projects” for School Year ‘17-’18</a:t>
            </a:r>
          </a:p>
          <a:p>
            <a:pPr lvl="1"/>
            <a:r>
              <a:rPr lang="en-US" sz="2400" dirty="0"/>
              <a:t>Judge the projects and pick the top 3</a:t>
            </a:r>
          </a:p>
          <a:p>
            <a:pPr lvl="1"/>
            <a:r>
              <a:rPr lang="en-US" sz="2400" dirty="0"/>
              <a:t>Provide scholarships</a:t>
            </a:r>
          </a:p>
          <a:p>
            <a:pPr lvl="2"/>
            <a:r>
              <a:rPr lang="en-US" sz="2000" dirty="0"/>
              <a:t>First Place - $3,000</a:t>
            </a:r>
          </a:p>
          <a:p>
            <a:pPr lvl="2"/>
            <a:r>
              <a:rPr lang="en-US" sz="2000" dirty="0"/>
              <a:t>Second Place - $2,000</a:t>
            </a:r>
          </a:p>
          <a:p>
            <a:pPr lvl="2"/>
            <a:r>
              <a:rPr lang="en-US" sz="2000" dirty="0"/>
              <a:t>Third Place - $1,000</a:t>
            </a:r>
          </a:p>
          <a:p>
            <a:r>
              <a:rPr lang="en-US" sz="2800" dirty="0"/>
              <a:t>Provide internship opportunities Summer ‘18</a:t>
            </a:r>
          </a:p>
        </p:txBody>
      </p:sp>
    </p:spTree>
    <p:extLst>
      <p:ext uri="{BB962C8B-B14F-4D97-AF65-F5344CB8AC3E}">
        <p14:creationId xmlns:p14="http://schemas.microsoft.com/office/powerpoint/2010/main" val="67968418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ESI Design Template">
  <a:themeElements>
    <a:clrScheme name="CESI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SI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8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SI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SI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SI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SI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SI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SI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SI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SI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SI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SI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SI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SI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33235</TotalTime>
  <Words>421</Words>
  <Application>Microsoft Office PowerPoint</Application>
  <PresentationFormat>On-screen Show (4:3)</PresentationFormat>
  <Paragraphs>54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CESI Design Template</vt:lpstr>
      <vt:lpstr>Cole Engineering Services, Inc. (CESI) </vt:lpstr>
      <vt:lpstr>Where to Begin?</vt:lpstr>
      <vt:lpstr>Our Approach</vt:lpstr>
      <vt:lpstr>What We Learned</vt:lpstr>
      <vt:lpstr>What’s Next?</vt:lpstr>
    </vt:vector>
  </TitlesOfParts>
  <Company>Cole Engineering Services,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Cole Engineering Services, Inc</dc:creator>
  <cp:lastModifiedBy>Matt Thompson</cp:lastModifiedBy>
  <cp:revision>1593</cp:revision>
  <dcterms:created xsi:type="dcterms:W3CDTF">2008-06-07T15:44:12Z</dcterms:created>
  <dcterms:modified xsi:type="dcterms:W3CDTF">2017-10-11T15:11:37Z</dcterms:modified>
</cp:coreProperties>
</file>