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69" r:id="rId2"/>
    <p:sldId id="270" r:id="rId3"/>
    <p:sldId id="260" r:id="rId4"/>
    <p:sldId id="272" r:id="rId5"/>
    <p:sldId id="262" r:id="rId6"/>
    <p:sldId id="274" r:id="rId7"/>
    <p:sldId id="275" r:id="rId8"/>
    <p:sldId id="277" r:id="rId9"/>
    <p:sldId id="263" r:id="rId10"/>
    <p:sldId id="279" r:id="rId11"/>
    <p:sldId id="259" r:id="rId12"/>
    <p:sldId id="264" r:id="rId13"/>
    <p:sldId id="278" r:id="rId14"/>
  </p:sldIdLst>
  <p:sldSz cx="16256000" cy="12192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001" autoAdjust="0"/>
  </p:normalViewPr>
  <p:slideViewPr>
    <p:cSldViewPr snapToGrid="0">
      <p:cViewPr varScale="1">
        <p:scale>
          <a:sx n="41" d="100"/>
          <a:sy n="41" d="100"/>
        </p:scale>
        <p:origin x="-318" y="-96"/>
      </p:cViewPr>
      <p:guideLst>
        <p:guide orient="horz" pos="3840"/>
        <p:guide pos="5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C0690B-D17F-420B-BBF1-B10740CDEA8E}" type="doc">
      <dgm:prSet loTypeId="urn:microsoft.com/office/officeart/2005/8/layout/hProcess9" loCatId="process" qsTypeId="urn:microsoft.com/office/officeart/2005/8/quickstyle/3d7" qsCatId="3D" csTypeId="urn:microsoft.com/office/officeart/2005/8/colors/accent1_2" csCatId="accent1" phldr="1"/>
      <dgm:spPr/>
      <dgm:t>
        <a:bodyPr/>
        <a:lstStyle/>
        <a:p>
          <a:endParaRPr lang="en-US"/>
        </a:p>
      </dgm:t>
    </dgm:pt>
    <dgm:pt modelId="{FD48F10E-016D-49BB-8E64-9625D2823687}">
      <dgm:prSet phldrT="[Text]"/>
      <dgm:spPr/>
      <dgm:t>
        <a:bodyPr/>
        <a:lstStyle/>
        <a:p>
          <a:pPr algn="ctr"/>
          <a:r>
            <a:rPr lang="en-US" dirty="0" smtClean="0"/>
            <a:t>Global Learning and Curiosity</a:t>
          </a:r>
          <a:endParaRPr lang="en-US" dirty="0"/>
        </a:p>
      </dgm:t>
    </dgm:pt>
    <dgm:pt modelId="{C08C4660-2D9B-469A-ADF4-300E139133DA}" type="parTrans" cxnId="{31433D57-F4F7-4251-8F24-5929ADF4FD30}">
      <dgm:prSet/>
      <dgm:spPr/>
      <dgm:t>
        <a:bodyPr/>
        <a:lstStyle/>
        <a:p>
          <a:endParaRPr lang="en-US"/>
        </a:p>
      </dgm:t>
    </dgm:pt>
    <dgm:pt modelId="{BB5A1A5C-8774-4527-A7C9-EEF951150CAF}" type="sibTrans" cxnId="{31433D57-F4F7-4251-8F24-5929ADF4FD30}">
      <dgm:prSet/>
      <dgm:spPr/>
      <dgm:t>
        <a:bodyPr/>
        <a:lstStyle/>
        <a:p>
          <a:endParaRPr lang="en-US"/>
        </a:p>
      </dgm:t>
    </dgm:pt>
    <dgm:pt modelId="{02405939-64D4-47CF-AD4E-F14736AB77C8}">
      <dgm:prSet phldrT="[Text]" custT="1"/>
      <dgm:spPr/>
      <dgm:t>
        <a:bodyPr/>
        <a:lstStyle/>
        <a:p>
          <a:pPr algn="ctr"/>
          <a:r>
            <a:rPr lang="en-US" sz="3200" dirty="0" smtClean="0"/>
            <a:t>Global Citizenship and the value of life long learning</a:t>
          </a:r>
        </a:p>
      </dgm:t>
    </dgm:pt>
    <dgm:pt modelId="{A87C2F6B-F278-4CC3-9CFA-E48EFACDFDEA}" type="parTrans" cxnId="{6C726FAE-1854-4BFB-B4EA-56FD214EF722}">
      <dgm:prSet/>
      <dgm:spPr/>
      <dgm:t>
        <a:bodyPr/>
        <a:lstStyle/>
        <a:p>
          <a:endParaRPr lang="en-US"/>
        </a:p>
      </dgm:t>
    </dgm:pt>
    <dgm:pt modelId="{6A44A672-AE0F-4DF1-986F-4FF6B239E01F}" type="sibTrans" cxnId="{6C726FAE-1854-4BFB-B4EA-56FD214EF722}">
      <dgm:prSet/>
      <dgm:spPr/>
      <dgm:t>
        <a:bodyPr/>
        <a:lstStyle/>
        <a:p>
          <a:endParaRPr lang="en-US"/>
        </a:p>
      </dgm:t>
    </dgm:pt>
    <dgm:pt modelId="{9C885B4C-4890-467A-8399-BF5317020B49}">
      <dgm:prSet phldrT="[Text]"/>
      <dgm:spPr/>
      <dgm:t>
        <a:bodyPr/>
        <a:lstStyle/>
        <a:p>
          <a:r>
            <a:rPr lang="en-US" dirty="0" smtClean="0"/>
            <a:t>14 years using 3D models, </a:t>
          </a:r>
          <a:r>
            <a:rPr lang="en-US" dirty="0" err="1" smtClean="0"/>
            <a:t>Phet</a:t>
          </a:r>
          <a:r>
            <a:rPr lang="en-US" dirty="0" smtClean="0"/>
            <a:t> simulations and virtual labs for teaching and learning science</a:t>
          </a:r>
          <a:endParaRPr lang="en-US" dirty="0"/>
        </a:p>
      </dgm:t>
    </dgm:pt>
    <dgm:pt modelId="{D8BB8208-D8E8-44E1-9258-EE3216EADCFF}" type="parTrans" cxnId="{6370AF04-D0C8-4DDB-83AE-E3DF602DD420}">
      <dgm:prSet/>
      <dgm:spPr/>
      <dgm:t>
        <a:bodyPr/>
        <a:lstStyle/>
        <a:p>
          <a:endParaRPr lang="en-US"/>
        </a:p>
      </dgm:t>
    </dgm:pt>
    <dgm:pt modelId="{69C713FC-A0D7-4F5A-8A9E-C8508E56A6C4}" type="sibTrans" cxnId="{6370AF04-D0C8-4DDB-83AE-E3DF602DD420}">
      <dgm:prSet/>
      <dgm:spPr/>
      <dgm:t>
        <a:bodyPr/>
        <a:lstStyle/>
        <a:p>
          <a:endParaRPr lang="en-US"/>
        </a:p>
      </dgm:t>
    </dgm:pt>
    <dgm:pt modelId="{C78DE775-BBE4-45EC-822E-FD2262253FA9}">
      <dgm:prSet/>
      <dgm:spPr/>
      <dgm:t>
        <a:bodyPr/>
        <a:lstStyle/>
        <a:p>
          <a:r>
            <a:rPr lang="en-US" dirty="0" smtClean="0"/>
            <a:t>2yrs + Building a 4 year Modeling and Simulation Program of Emphasis</a:t>
          </a:r>
        </a:p>
        <a:p>
          <a:r>
            <a:rPr lang="en-US" dirty="0" smtClean="0"/>
            <a:t>Earned Modeling and Simulation Certification</a:t>
          </a:r>
          <a:endParaRPr lang="en-US" dirty="0"/>
        </a:p>
      </dgm:t>
    </dgm:pt>
    <dgm:pt modelId="{CDA27EA7-D034-4F1A-80D4-90406F774E0C}" type="parTrans" cxnId="{E5A0B1AB-1FAB-4422-9259-57A2E31AFAC9}">
      <dgm:prSet/>
      <dgm:spPr/>
      <dgm:t>
        <a:bodyPr/>
        <a:lstStyle/>
        <a:p>
          <a:endParaRPr lang="en-US"/>
        </a:p>
      </dgm:t>
    </dgm:pt>
    <dgm:pt modelId="{E93769E6-6C69-404C-BC32-AB18EA39979D}" type="sibTrans" cxnId="{E5A0B1AB-1FAB-4422-9259-57A2E31AFAC9}">
      <dgm:prSet/>
      <dgm:spPr/>
      <dgm:t>
        <a:bodyPr/>
        <a:lstStyle/>
        <a:p>
          <a:endParaRPr lang="en-US"/>
        </a:p>
      </dgm:t>
    </dgm:pt>
    <dgm:pt modelId="{9CEE7DF2-0DAD-4AF6-911D-0CE93932D44C}">
      <dgm:prSet phldrT="[Text]" custT="1"/>
      <dgm:spPr/>
      <dgm:t>
        <a:bodyPr/>
        <a:lstStyle/>
        <a:p>
          <a:pPr algn="l"/>
          <a:r>
            <a:rPr lang="en-US" sz="2400" dirty="0" smtClean="0"/>
            <a:t>*</a:t>
          </a:r>
          <a:r>
            <a:rPr lang="en-US" sz="2400" dirty="0" err="1" smtClean="0"/>
            <a:t>Env</a:t>
          </a:r>
          <a:r>
            <a:rPr lang="en-US" sz="2400" dirty="0" smtClean="0"/>
            <a:t>. Eng. Technologies</a:t>
          </a:r>
        </a:p>
        <a:p>
          <a:pPr algn="l"/>
          <a:r>
            <a:rPr lang="en-US" sz="2400" dirty="0" smtClean="0"/>
            <a:t>*Environmental   Science</a:t>
          </a:r>
        </a:p>
        <a:p>
          <a:pPr algn="l"/>
          <a:r>
            <a:rPr lang="en-US" sz="2400" dirty="0" smtClean="0"/>
            <a:t>*Teacher Leadership   for Science Education</a:t>
          </a:r>
        </a:p>
      </dgm:t>
    </dgm:pt>
    <dgm:pt modelId="{384CA18C-7D8A-4948-85BC-C402A24F35BD}" type="parTrans" cxnId="{99C9796D-14EE-4F81-9130-02A06CDB1C1A}">
      <dgm:prSet/>
      <dgm:spPr/>
      <dgm:t>
        <a:bodyPr/>
        <a:lstStyle/>
        <a:p>
          <a:endParaRPr lang="en-US"/>
        </a:p>
      </dgm:t>
    </dgm:pt>
    <dgm:pt modelId="{0E0402ED-50A1-4BD7-A26F-38AFE35A8AC7}" type="sibTrans" cxnId="{99C9796D-14EE-4F81-9130-02A06CDB1C1A}">
      <dgm:prSet/>
      <dgm:spPr/>
      <dgm:t>
        <a:bodyPr/>
        <a:lstStyle/>
        <a:p>
          <a:endParaRPr lang="en-US"/>
        </a:p>
      </dgm:t>
    </dgm:pt>
    <dgm:pt modelId="{318A397A-7E53-46AD-8A57-B098F6EBF46F}" type="pres">
      <dgm:prSet presAssocID="{8EC0690B-D17F-420B-BBF1-B10740CDEA8E}" presName="CompostProcess" presStyleCnt="0">
        <dgm:presLayoutVars>
          <dgm:dir/>
          <dgm:resizeHandles val="exact"/>
        </dgm:presLayoutVars>
      </dgm:prSet>
      <dgm:spPr/>
      <dgm:t>
        <a:bodyPr/>
        <a:lstStyle/>
        <a:p>
          <a:endParaRPr lang="en-US"/>
        </a:p>
      </dgm:t>
    </dgm:pt>
    <dgm:pt modelId="{46E9A575-F5D6-492A-B7E1-5F2DCB4A5EA3}" type="pres">
      <dgm:prSet presAssocID="{8EC0690B-D17F-420B-BBF1-B10740CDEA8E}" presName="arrow" presStyleLbl="bgShp" presStyleIdx="0" presStyleCnt="1"/>
      <dgm:spPr/>
    </dgm:pt>
    <dgm:pt modelId="{C0D99FAD-EB30-4A5E-A691-7C411DF80FC0}" type="pres">
      <dgm:prSet presAssocID="{8EC0690B-D17F-420B-BBF1-B10740CDEA8E}" presName="linearProcess" presStyleCnt="0"/>
      <dgm:spPr/>
    </dgm:pt>
    <dgm:pt modelId="{5B43040F-33EB-4714-B01E-A7A1B8F7FA40}" type="pres">
      <dgm:prSet presAssocID="{FD48F10E-016D-49BB-8E64-9625D2823687}" presName="textNode" presStyleLbl="node1" presStyleIdx="0" presStyleCnt="5">
        <dgm:presLayoutVars>
          <dgm:bulletEnabled val="1"/>
        </dgm:presLayoutVars>
      </dgm:prSet>
      <dgm:spPr/>
      <dgm:t>
        <a:bodyPr/>
        <a:lstStyle/>
        <a:p>
          <a:endParaRPr lang="en-US"/>
        </a:p>
      </dgm:t>
    </dgm:pt>
    <dgm:pt modelId="{BC1BB89D-E188-45A0-9ABE-FCE094879B37}" type="pres">
      <dgm:prSet presAssocID="{BB5A1A5C-8774-4527-A7C9-EEF951150CAF}" presName="sibTrans" presStyleCnt="0"/>
      <dgm:spPr/>
    </dgm:pt>
    <dgm:pt modelId="{0CFF0FE6-6257-480E-82C0-9BE295D5CD42}" type="pres">
      <dgm:prSet presAssocID="{02405939-64D4-47CF-AD4E-F14736AB77C8}" presName="textNode" presStyleLbl="node1" presStyleIdx="1" presStyleCnt="5">
        <dgm:presLayoutVars>
          <dgm:bulletEnabled val="1"/>
        </dgm:presLayoutVars>
      </dgm:prSet>
      <dgm:spPr/>
      <dgm:t>
        <a:bodyPr/>
        <a:lstStyle/>
        <a:p>
          <a:endParaRPr lang="en-US"/>
        </a:p>
      </dgm:t>
    </dgm:pt>
    <dgm:pt modelId="{193A2F3C-12EF-4CC9-B8D9-BAE78F99E561}" type="pres">
      <dgm:prSet presAssocID="{6A44A672-AE0F-4DF1-986F-4FF6B239E01F}" presName="sibTrans" presStyleCnt="0"/>
      <dgm:spPr/>
    </dgm:pt>
    <dgm:pt modelId="{921FB721-B872-45F2-82FC-AF420AA00BAA}" type="pres">
      <dgm:prSet presAssocID="{9CEE7DF2-0DAD-4AF6-911D-0CE93932D44C}" presName="textNode" presStyleLbl="node1" presStyleIdx="2" presStyleCnt="5">
        <dgm:presLayoutVars>
          <dgm:bulletEnabled val="1"/>
        </dgm:presLayoutVars>
      </dgm:prSet>
      <dgm:spPr/>
      <dgm:t>
        <a:bodyPr/>
        <a:lstStyle/>
        <a:p>
          <a:endParaRPr lang="en-US"/>
        </a:p>
      </dgm:t>
    </dgm:pt>
    <dgm:pt modelId="{1B9B7384-D699-4072-B198-35A9C240E85C}" type="pres">
      <dgm:prSet presAssocID="{0E0402ED-50A1-4BD7-A26F-38AFE35A8AC7}" presName="sibTrans" presStyleCnt="0"/>
      <dgm:spPr/>
    </dgm:pt>
    <dgm:pt modelId="{5F7F0D17-B07E-4226-9A47-2710DEA54088}" type="pres">
      <dgm:prSet presAssocID="{9C885B4C-4890-467A-8399-BF5317020B49}" presName="textNode" presStyleLbl="node1" presStyleIdx="3" presStyleCnt="5">
        <dgm:presLayoutVars>
          <dgm:bulletEnabled val="1"/>
        </dgm:presLayoutVars>
      </dgm:prSet>
      <dgm:spPr/>
      <dgm:t>
        <a:bodyPr/>
        <a:lstStyle/>
        <a:p>
          <a:endParaRPr lang="en-US"/>
        </a:p>
      </dgm:t>
    </dgm:pt>
    <dgm:pt modelId="{DCBB34F8-42BD-447C-A3AC-8B49AC6C0F83}" type="pres">
      <dgm:prSet presAssocID="{69C713FC-A0D7-4F5A-8A9E-C8508E56A6C4}" presName="sibTrans" presStyleCnt="0"/>
      <dgm:spPr/>
    </dgm:pt>
    <dgm:pt modelId="{A51651B7-8CDB-4F51-85FC-D94AC11D944F}" type="pres">
      <dgm:prSet presAssocID="{C78DE775-BBE4-45EC-822E-FD2262253FA9}" presName="textNode" presStyleLbl="node1" presStyleIdx="4" presStyleCnt="5">
        <dgm:presLayoutVars>
          <dgm:bulletEnabled val="1"/>
        </dgm:presLayoutVars>
      </dgm:prSet>
      <dgm:spPr/>
      <dgm:t>
        <a:bodyPr/>
        <a:lstStyle/>
        <a:p>
          <a:endParaRPr lang="en-US"/>
        </a:p>
      </dgm:t>
    </dgm:pt>
  </dgm:ptLst>
  <dgm:cxnLst>
    <dgm:cxn modelId="{E5A0B1AB-1FAB-4422-9259-57A2E31AFAC9}" srcId="{8EC0690B-D17F-420B-BBF1-B10740CDEA8E}" destId="{C78DE775-BBE4-45EC-822E-FD2262253FA9}" srcOrd="4" destOrd="0" parTransId="{CDA27EA7-D034-4F1A-80D4-90406F774E0C}" sibTransId="{E93769E6-6C69-404C-BC32-AB18EA39979D}"/>
    <dgm:cxn modelId="{A4F08BF5-4368-430F-916C-DDDE0439EEA2}" type="presOf" srcId="{FD48F10E-016D-49BB-8E64-9625D2823687}" destId="{5B43040F-33EB-4714-B01E-A7A1B8F7FA40}" srcOrd="0" destOrd="0" presId="urn:microsoft.com/office/officeart/2005/8/layout/hProcess9"/>
    <dgm:cxn modelId="{9575B084-CD86-46FF-90DC-8BFA06FC9F52}" type="presOf" srcId="{9C885B4C-4890-467A-8399-BF5317020B49}" destId="{5F7F0D17-B07E-4226-9A47-2710DEA54088}" srcOrd="0" destOrd="0" presId="urn:microsoft.com/office/officeart/2005/8/layout/hProcess9"/>
    <dgm:cxn modelId="{99C9796D-14EE-4F81-9130-02A06CDB1C1A}" srcId="{8EC0690B-D17F-420B-BBF1-B10740CDEA8E}" destId="{9CEE7DF2-0DAD-4AF6-911D-0CE93932D44C}" srcOrd="2" destOrd="0" parTransId="{384CA18C-7D8A-4948-85BC-C402A24F35BD}" sibTransId="{0E0402ED-50A1-4BD7-A26F-38AFE35A8AC7}"/>
    <dgm:cxn modelId="{31433D57-F4F7-4251-8F24-5929ADF4FD30}" srcId="{8EC0690B-D17F-420B-BBF1-B10740CDEA8E}" destId="{FD48F10E-016D-49BB-8E64-9625D2823687}" srcOrd="0" destOrd="0" parTransId="{C08C4660-2D9B-469A-ADF4-300E139133DA}" sibTransId="{BB5A1A5C-8774-4527-A7C9-EEF951150CAF}"/>
    <dgm:cxn modelId="{67FDB66B-C716-44FE-BC53-79FB0E8635F6}" type="presOf" srcId="{9CEE7DF2-0DAD-4AF6-911D-0CE93932D44C}" destId="{921FB721-B872-45F2-82FC-AF420AA00BAA}" srcOrd="0" destOrd="0" presId="urn:microsoft.com/office/officeart/2005/8/layout/hProcess9"/>
    <dgm:cxn modelId="{6C726FAE-1854-4BFB-B4EA-56FD214EF722}" srcId="{8EC0690B-D17F-420B-BBF1-B10740CDEA8E}" destId="{02405939-64D4-47CF-AD4E-F14736AB77C8}" srcOrd="1" destOrd="0" parTransId="{A87C2F6B-F278-4CC3-9CFA-E48EFACDFDEA}" sibTransId="{6A44A672-AE0F-4DF1-986F-4FF6B239E01F}"/>
    <dgm:cxn modelId="{FE177E3C-41EF-49F9-8D72-B82D6AEDA9CE}" type="presOf" srcId="{8EC0690B-D17F-420B-BBF1-B10740CDEA8E}" destId="{318A397A-7E53-46AD-8A57-B098F6EBF46F}" srcOrd="0" destOrd="0" presId="urn:microsoft.com/office/officeart/2005/8/layout/hProcess9"/>
    <dgm:cxn modelId="{EEA2B293-84B7-4B65-B0B6-7F31A68F0637}" type="presOf" srcId="{02405939-64D4-47CF-AD4E-F14736AB77C8}" destId="{0CFF0FE6-6257-480E-82C0-9BE295D5CD42}" srcOrd="0" destOrd="0" presId="urn:microsoft.com/office/officeart/2005/8/layout/hProcess9"/>
    <dgm:cxn modelId="{0F277976-24E2-4BB7-917A-AB02574D88B8}" type="presOf" srcId="{C78DE775-BBE4-45EC-822E-FD2262253FA9}" destId="{A51651B7-8CDB-4F51-85FC-D94AC11D944F}" srcOrd="0" destOrd="0" presId="urn:microsoft.com/office/officeart/2005/8/layout/hProcess9"/>
    <dgm:cxn modelId="{6370AF04-D0C8-4DDB-83AE-E3DF602DD420}" srcId="{8EC0690B-D17F-420B-BBF1-B10740CDEA8E}" destId="{9C885B4C-4890-467A-8399-BF5317020B49}" srcOrd="3" destOrd="0" parTransId="{D8BB8208-D8E8-44E1-9258-EE3216EADCFF}" sibTransId="{69C713FC-A0D7-4F5A-8A9E-C8508E56A6C4}"/>
    <dgm:cxn modelId="{6796EB8E-E162-4C38-8D09-58465E81B4B1}" type="presParOf" srcId="{318A397A-7E53-46AD-8A57-B098F6EBF46F}" destId="{46E9A575-F5D6-492A-B7E1-5F2DCB4A5EA3}" srcOrd="0" destOrd="0" presId="urn:microsoft.com/office/officeart/2005/8/layout/hProcess9"/>
    <dgm:cxn modelId="{431F8D7D-EA73-4A22-841A-0161F543CF1A}" type="presParOf" srcId="{318A397A-7E53-46AD-8A57-B098F6EBF46F}" destId="{C0D99FAD-EB30-4A5E-A691-7C411DF80FC0}" srcOrd="1" destOrd="0" presId="urn:microsoft.com/office/officeart/2005/8/layout/hProcess9"/>
    <dgm:cxn modelId="{E49BFB93-9D8C-4080-A3F7-99182A75110B}" type="presParOf" srcId="{C0D99FAD-EB30-4A5E-A691-7C411DF80FC0}" destId="{5B43040F-33EB-4714-B01E-A7A1B8F7FA40}" srcOrd="0" destOrd="0" presId="urn:microsoft.com/office/officeart/2005/8/layout/hProcess9"/>
    <dgm:cxn modelId="{BE675885-F3EB-41A5-B152-E358973A2445}" type="presParOf" srcId="{C0D99FAD-EB30-4A5E-A691-7C411DF80FC0}" destId="{BC1BB89D-E188-45A0-9ABE-FCE094879B37}" srcOrd="1" destOrd="0" presId="urn:microsoft.com/office/officeart/2005/8/layout/hProcess9"/>
    <dgm:cxn modelId="{FA9C3B40-2762-47F8-89F0-04DBFF326663}" type="presParOf" srcId="{C0D99FAD-EB30-4A5E-A691-7C411DF80FC0}" destId="{0CFF0FE6-6257-480E-82C0-9BE295D5CD42}" srcOrd="2" destOrd="0" presId="urn:microsoft.com/office/officeart/2005/8/layout/hProcess9"/>
    <dgm:cxn modelId="{749AC8B6-4D49-4AE1-9953-B561F81D2809}" type="presParOf" srcId="{C0D99FAD-EB30-4A5E-A691-7C411DF80FC0}" destId="{193A2F3C-12EF-4CC9-B8D9-BAE78F99E561}" srcOrd="3" destOrd="0" presId="urn:microsoft.com/office/officeart/2005/8/layout/hProcess9"/>
    <dgm:cxn modelId="{8FEDF257-DA8D-4E0F-A20F-B8D1C3853E22}" type="presParOf" srcId="{C0D99FAD-EB30-4A5E-A691-7C411DF80FC0}" destId="{921FB721-B872-45F2-82FC-AF420AA00BAA}" srcOrd="4" destOrd="0" presId="urn:microsoft.com/office/officeart/2005/8/layout/hProcess9"/>
    <dgm:cxn modelId="{CEBFF464-C1F1-47B2-B7FC-1A00E7EFA31C}" type="presParOf" srcId="{C0D99FAD-EB30-4A5E-A691-7C411DF80FC0}" destId="{1B9B7384-D699-4072-B198-35A9C240E85C}" srcOrd="5" destOrd="0" presId="urn:microsoft.com/office/officeart/2005/8/layout/hProcess9"/>
    <dgm:cxn modelId="{797B4EC1-DB18-4428-AEE2-B274F64A5A9A}" type="presParOf" srcId="{C0D99FAD-EB30-4A5E-A691-7C411DF80FC0}" destId="{5F7F0D17-B07E-4226-9A47-2710DEA54088}" srcOrd="6" destOrd="0" presId="urn:microsoft.com/office/officeart/2005/8/layout/hProcess9"/>
    <dgm:cxn modelId="{9BA0F1AA-E534-4D97-A2AE-76981F9F3E10}" type="presParOf" srcId="{C0D99FAD-EB30-4A5E-A691-7C411DF80FC0}" destId="{DCBB34F8-42BD-447C-A3AC-8B49AC6C0F83}" srcOrd="7" destOrd="0" presId="urn:microsoft.com/office/officeart/2005/8/layout/hProcess9"/>
    <dgm:cxn modelId="{69841D73-D5C4-41D9-B6DF-C5AA6B584884}" type="presParOf" srcId="{C0D99FAD-EB30-4A5E-A691-7C411DF80FC0}" destId="{A51651B7-8CDB-4F51-85FC-D94AC11D944F}"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3A0E1F-A5F8-48E5-8E52-3E1183BF37ED}"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4AC91295-7A2B-4DE2-BB75-CFED64A89AED}">
      <dgm:prSet phldrT="[Text]" custT="1"/>
      <dgm:spPr/>
      <dgm:t>
        <a:bodyPr/>
        <a:lstStyle/>
        <a:p>
          <a:pPr algn="ctr"/>
          <a:r>
            <a:rPr lang="en-US" sz="3600" b="1" dirty="0" smtClean="0">
              <a:solidFill>
                <a:schemeClr val="tx1"/>
              </a:solidFill>
            </a:rPr>
            <a:t>A Workforce in Need</a:t>
          </a:r>
          <a:endParaRPr lang="en-US" sz="3600" b="1" dirty="0">
            <a:solidFill>
              <a:schemeClr val="tx1"/>
            </a:solidFill>
          </a:endParaRPr>
        </a:p>
      </dgm:t>
    </dgm:pt>
    <dgm:pt modelId="{CBD81818-CF23-4FF4-AF10-47A5FA7AE15D}" type="parTrans" cxnId="{DFE061C5-BC8D-4938-AC23-58DE50F2114A}">
      <dgm:prSet/>
      <dgm:spPr/>
      <dgm:t>
        <a:bodyPr/>
        <a:lstStyle/>
        <a:p>
          <a:pPr algn="ctr"/>
          <a:endParaRPr lang="en-US"/>
        </a:p>
      </dgm:t>
    </dgm:pt>
    <dgm:pt modelId="{D79ED18C-9FC5-45B0-843A-E6916544A529}" type="sibTrans" cxnId="{DFE061C5-BC8D-4938-AC23-58DE50F2114A}">
      <dgm:prSet/>
      <dgm:spPr>
        <a:solidFill>
          <a:schemeClr val="tx1"/>
        </a:solidFill>
      </dgm:spPr>
      <dgm:t>
        <a:bodyPr/>
        <a:lstStyle/>
        <a:p>
          <a:pPr algn="ctr"/>
          <a:endParaRPr lang="en-US"/>
        </a:p>
      </dgm:t>
    </dgm:pt>
    <dgm:pt modelId="{9D8DFDA9-917D-4335-A51B-55FF16CDFCDB}">
      <dgm:prSet phldrT="[Text]" custT="1"/>
      <dgm:spPr/>
      <dgm:t>
        <a:bodyPr/>
        <a:lstStyle/>
        <a:p>
          <a:pPr algn="ctr"/>
          <a:r>
            <a:rPr lang="en-US" sz="2400" b="1" dirty="0" smtClean="0">
              <a:solidFill>
                <a:schemeClr val="tx1"/>
              </a:solidFill>
            </a:rPr>
            <a:t>Establish workforce/education teams to address workforce/education needs </a:t>
          </a:r>
          <a:endParaRPr lang="en-US" sz="2400" b="1" dirty="0">
            <a:solidFill>
              <a:schemeClr val="tx1"/>
            </a:solidFill>
          </a:endParaRPr>
        </a:p>
      </dgm:t>
    </dgm:pt>
    <dgm:pt modelId="{93A8B67D-9C20-4B3B-BC1C-8CBCFE1ED0CE}" type="parTrans" cxnId="{74FD6DA0-53C8-43C2-BFE5-09D7E7E17188}">
      <dgm:prSet/>
      <dgm:spPr/>
      <dgm:t>
        <a:bodyPr/>
        <a:lstStyle/>
        <a:p>
          <a:pPr algn="ctr"/>
          <a:endParaRPr lang="en-US"/>
        </a:p>
      </dgm:t>
    </dgm:pt>
    <dgm:pt modelId="{9DFBAA62-B68E-4952-B46F-C796989E7379}" type="sibTrans" cxnId="{74FD6DA0-53C8-43C2-BFE5-09D7E7E17188}">
      <dgm:prSet/>
      <dgm:spPr/>
      <dgm:t>
        <a:bodyPr/>
        <a:lstStyle/>
        <a:p>
          <a:pPr algn="ctr"/>
          <a:endParaRPr lang="en-US"/>
        </a:p>
      </dgm:t>
    </dgm:pt>
    <dgm:pt modelId="{0C9758DB-C796-4FBE-B402-6D6CBE915F65}">
      <dgm:prSet phldrT="[Text]" custT="1"/>
      <dgm:spPr/>
      <dgm:t>
        <a:bodyPr/>
        <a:lstStyle/>
        <a:p>
          <a:pPr algn="ctr"/>
          <a:r>
            <a:rPr lang="en-US" sz="2400" b="1" dirty="0" smtClean="0">
              <a:solidFill>
                <a:schemeClr val="tx1"/>
              </a:solidFill>
            </a:rPr>
            <a:t>Work as collaborative teams to establish program parameters and goals for a high school CTE program</a:t>
          </a:r>
          <a:endParaRPr lang="en-US" sz="2400" b="1" dirty="0">
            <a:solidFill>
              <a:schemeClr val="tx1"/>
            </a:solidFill>
          </a:endParaRPr>
        </a:p>
      </dgm:t>
    </dgm:pt>
    <dgm:pt modelId="{55F2D647-F633-41AC-A2DD-79C45A6A8A41}" type="parTrans" cxnId="{1B27C8ED-5D34-4227-8757-4888D94F2571}">
      <dgm:prSet/>
      <dgm:spPr/>
      <dgm:t>
        <a:bodyPr/>
        <a:lstStyle/>
        <a:p>
          <a:pPr algn="ctr"/>
          <a:endParaRPr lang="en-US"/>
        </a:p>
      </dgm:t>
    </dgm:pt>
    <dgm:pt modelId="{3E85F3A0-385A-4D1F-802D-FD48BA3B35FE}" type="sibTrans" cxnId="{1B27C8ED-5D34-4227-8757-4888D94F2571}">
      <dgm:prSet/>
      <dgm:spPr/>
      <dgm:t>
        <a:bodyPr/>
        <a:lstStyle/>
        <a:p>
          <a:pPr algn="ctr"/>
          <a:endParaRPr lang="en-US"/>
        </a:p>
      </dgm:t>
    </dgm:pt>
    <dgm:pt modelId="{9E734980-E685-4D24-8ACC-3AA14D5B5063}">
      <dgm:prSet phldrT="[Text]" custT="1"/>
      <dgm:spPr/>
      <dgm:t>
        <a:bodyPr/>
        <a:lstStyle/>
        <a:p>
          <a:pPr algn="ctr"/>
          <a:r>
            <a:rPr lang="en-US" sz="2400" b="1" dirty="0" smtClean="0">
              <a:solidFill>
                <a:schemeClr val="tx1"/>
              </a:solidFill>
            </a:rPr>
            <a:t>Work as collaborative teams to develop frameworks, curriculum and certification exam for high school CTE program to be approved by DOE</a:t>
          </a:r>
          <a:endParaRPr lang="en-US" sz="2400" b="1" dirty="0">
            <a:solidFill>
              <a:schemeClr val="tx1"/>
            </a:solidFill>
          </a:endParaRPr>
        </a:p>
      </dgm:t>
    </dgm:pt>
    <dgm:pt modelId="{A44F04AF-76D8-4C5A-8018-32A622DF1792}" type="parTrans" cxnId="{93130DCA-0F98-4329-B0EB-F2D764DD8FB5}">
      <dgm:prSet/>
      <dgm:spPr/>
      <dgm:t>
        <a:bodyPr/>
        <a:lstStyle/>
        <a:p>
          <a:pPr algn="ctr"/>
          <a:endParaRPr lang="en-US"/>
        </a:p>
      </dgm:t>
    </dgm:pt>
    <dgm:pt modelId="{F4ACB4D3-6938-4402-86AA-A1FB4FCD1B9B}" type="sibTrans" cxnId="{93130DCA-0F98-4329-B0EB-F2D764DD8FB5}">
      <dgm:prSet/>
      <dgm:spPr/>
      <dgm:t>
        <a:bodyPr/>
        <a:lstStyle/>
        <a:p>
          <a:pPr algn="ctr"/>
          <a:endParaRPr lang="en-US"/>
        </a:p>
      </dgm:t>
    </dgm:pt>
    <dgm:pt modelId="{5141DB8F-92E1-43FE-9DAD-677959063B1C}">
      <dgm:prSet phldrT="[Text]" custT="1"/>
      <dgm:spPr/>
      <dgm:t>
        <a:bodyPr/>
        <a:lstStyle/>
        <a:p>
          <a:pPr algn="ctr"/>
          <a:r>
            <a:rPr lang="en-US" sz="2400" b="1" dirty="0" smtClean="0">
              <a:solidFill>
                <a:schemeClr val="tx1"/>
              </a:solidFill>
            </a:rPr>
            <a:t>Build  a sustainable 4 year high school program that produces students with global outlook, technical skills and high interest in pursing careers in M &amp; S fields to sustain a  M &amp; S workforce</a:t>
          </a:r>
          <a:endParaRPr lang="en-US" sz="1400" dirty="0"/>
        </a:p>
      </dgm:t>
    </dgm:pt>
    <dgm:pt modelId="{4F609A86-3536-4688-A032-C08BD5B5BD73}" type="parTrans" cxnId="{310E2AE0-8544-46ED-8AD6-8BBC73E5AB98}">
      <dgm:prSet/>
      <dgm:spPr/>
      <dgm:t>
        <a:bodyPr/>
        <a:lstStyle/>
        <a:p>
          <a:pPr algn="ctr"/>
          <a:endParaRPr lang="en-US"/>
        </a:p>
      </dgm:t>
    </dgm:pt>
    <dgm:pt modelId="{4FC64533-0F26-4BEC-BBAF-E210CEEA5A98}" type="sibTrans" cxnId="{310E2AE0-8544-46ED-8AD6-8BBC73E5AB98}">
      <dgm:prSet/>
      <dgm:spPr/>
      <dgm:t>
        <a:bodyPr/>
        <a:lstStyle/>
        <a:p>
          <a:pPr algn="ctr"/>
          <a:endParaRPr lang="en-US"/>
        </a:p>
      </dgm:t>
    </dgm:pt>
    <dgm:pt modelId="{D1785970-9516-4AD8-84D7-D726FA935E8F}">
      <dgm:prSet custT="1"/>
      <dgm:spPr/>
      <dgm:t>
        <a:bodyPr/>
        <a:lstStyle/>
        <a:p>
          <a:pPr algn="ctr"/>
          <a:r>
            <a:rPr lang="en-US" sz="2400" b="1" dirty="0" smtClean="0">
              <a:solidFill>
                <a:schemeClr val="tx1"/>
              </a:solidFill>
            </a:rPr>
            <a:t>Establish a pilot program to help Improve frameworks, curriculum and certification exam based on best practices in classroom</a:t>
          </a:r>
          <a:endParaRPr lang="en-US" sz="2400" b="1" dirty="0">
            <a:solidFill>
              <a:schemeClr val="tx1"/>
            </a:solidFill>
          </a:endParaRPr>
        </a:p>
      </dgm:t>
    </dgm:pt>
    <dgm:pt modelId="{6FDC7862-E75D-47D0-9A1D-3CC360AB3CD4}" type="parTrans" cxnId="{7DDA81D0-31AC-4BB8-92E7-EB3E86B9F45F}">
      <dgm:prSet/>
      <dgm:spPr/>
      <dgm:t>
        <a:bodyPr/>
        <a:lstStyle/>
        <a:p>
          <a:pPr algn="ctr"/>
          <a:endParaRPr lang="en-US"/>
        </a:p>
      </dgm:t>
    </dgm:pt>
    <dgm:pt modelId="{8A320A19-B8B9-4D48-BA09-665929FB5EDF}" type="sibTrans" cxnId="{7DDA81D0-31AC-4BB8-92E7-EB3E86B9F45F}">
      <dgm:prSet/>
      <dgm:spPr/>
      <dgm:t>
        <a:bodyPr/>
        <a:lstStyle/>
        <a:p>
          <a:pPr algn="ctr"/>
          <a:endParaRPr lang="en-US"/>
        </a:p>
      </dgm:t>
    </dgm:pt>
    <dgm:pt modelId="{9DC1B3AB-5669-42C8-9427-93341A0194B9}">
      <dgm:prSet custT="1"/>
      <dgm:spPr/>
      <dgm:t>
        <a:bodyPr/>
        <a:lstStyle/>
        <a:p>
          <a:pPr algn="ctr"/>
          <a:r>
            <a:rPr lang="en-US" sz="2400" b="1" dirty="0" smtClean="0">
              <a:solidFill>
                <a:schemeClr val="tx1"/>
              </a:solidFill>
            </a:rPr>
            <a:t>Work as collaborative teams to test frameworks, curriculum, and exam  with-in high school classrooms</a:t>
          </a:r>
          <a:endParaRPr lang="en-US" sz="1400" dirty="0">
            <a:solidFill>
              <a:schemeClr val="tx1"/>
            </a:solidFill>
          </a:endParaRPr>
        </a:p>
      </dgm:t>
    </dgm:pt>
    <dgm:pt modelId="{DEC3213E-3B76-46AC-94D6-3FC5BCBC3D19}" type="parTrans" cxnId="{14F76E65-6039-44D8-BA39-F3A801AD7B82}">
      <dgm:prSet/>
      <dgm:spPr/>
      <dgm:t>
        <a:bodyPr/>
        <a:lstStyle/>
        <a:p>
          <a:pPr algn="ctr"/>
          <a:endParaRPr lang="en-US"/>
        </a:p>
      </dgm:t>
    </dgm:pt>
    <dgm:pt modelId="{E00E7F45-4854-4A77-B738-FAD114D69466}" type="sibTrans" cxnId="{14F76E65-6039-44D8-BA39-F3A801AD7B82}">
      <dgm:prSet/>
      <dgm:spPr/>
      <dgm:t>
        <a:bodyPr/>
        <a:lstStyle/>
        <a:p>
          <a:pPr algn="ctr"/>
          <a:endParaRPr lang="en-US"/>
        </a:p>
      </dgm:t>
    </dgm:pt>
    <dgm:pt modelId="{E8306210-A14E-4A71-9B59-7D0A0F7FE1F6}" type="pres">
      <dgm:prSet presAssocID="{6A3A0E1F-A5F8-48E5-8E52-3E1183BF37ED}" presName="Name0" presStyleCnt="0">
        <dgm:presLayoutVars>
          <dgm:dir/>
          <dgm:resizeHandles val="exact"/>
        </dgm:presLayoutVars>
      </dgm:prSet>
      <dgm:spPr/>
      <dgm:t>
        <a:bodyPr/>
        <a:lstStyle/>
        <a:p>
          <a:endParaRPr lang="en-US"/>
        </a:p>
      </dgm:t>
    </dgm:pt>
    <dgm:pt modelId="{F25C020C-2ABC-4116-89BD-FC5C3E7BA125}" type="pres">
      <dgm:prSet presAssocID="{6A3A0E1F-A5F8-48E5-8E52-3E1183BF37ED}" presName="cycle" presStyleCnt="0"/>
      <dgm:spPr/>
    </dgm:pt>
    <dgm:pt modelId="{6557F4C1-F16D-487A-8BBA-897694B59CB3}" type="pres">
      <dgm:prSet presAssocID="{4AC91295-7A2B-4DE2-BB75-CFED64A89AED}" presName="nodeFirstNode" presStyleLbl="node1" presStyleIdx="0" presStyleCnt="7" custRadScaleRad="108032" custRadScaleInc="12678">
        <dgm:presLayoutVars>
          <dgm:bulletEnabled val="1"/>
        </dgm:presLayoutVars>
      </dgm:prSet>
      <dgm:spPr/>
      <dgm:t>
        <a:bodyPr/>
        <a:lstStyle/>
        <a:p>
          <a:endParaRPr lang="en-US"/>
        </a:p>
      </dgm:t>
    </dgm:pt>
    <dgm:pt modelId="{623B0C0D-C687-4778-A39C-D92160888351}" type="pres">
      <dgm:prSet presAssocID="{D79ED18C-9FC5-45B0-843A-E6916544A529}" presName="sibTransFirstNode" presStyleLbl="bgShp" presStyleIdx="0" presStyleCnt="1"/>
      <dgm:spPr/>
      <dgm:t>
        <a:bodyPr/>
        <a:lstStyle/>
        <a:p>
          <a:endParaRPr lang="en-US"/>
        </a:p>
      </dgm:t>
    </dgm:pt>
    <dgm:pt modelId="{9A2130CA-7D46-4625-BAF5-22F0711D4951}" type="pres">
      <dgm:prSet presAssocID="{9D8DFDA9-917D-4335-A51B-55FF16CDFCDB}" presName="nodeFollowingNodes" presStyleLbl="node1" presStyleIdx="1" presStyleCnt="7" custScaleX="127115" custScaleY="136927" custRadScaleRad="126671" custRadScaleInc="24298">
        <dgm:presLayoutVars>
          <dgm:bulletEnabled val="1"/>
        </dgm:presLayoutVars>
      </dgm:prSet>
      <dgm:spPr/>
      <dgm:t>
        <a:bodyPr/>
        <a:lstStyle/>
        <a:p>
          <a:endParaRPr lang="en-US"/>
        </a:p>
      </dgm:t>
    </dgm:pt>
    <dgm:pt modelId="{C938D26F-1F2D-4B32-8771-DC789CAA0929}" type="pres">
      <dgm:prSet presAssocID="{0C9758DB-C796-4FBE-B402-6D6CBE915F65}" presName="nodeFollowingNodes" presStyleLbl="node1" presStyleIdx="2" presStyleCnt="7" custScaleX="126853" custScaleY="154159" custRadScaleRad="113447" custRadScaleInc="-6431">
        <dgm:presLayoutVars>
          <dgm:bulletEnabled val="1"/>
        </dgm:presLayoutVars>
      </dgm:prSet>
      <dgm:spPr/>
      <dgm:t>
        <a:bodyPr/>
        <a:lstStyle/>
        <a:p>
          <a:endParaRPr lang="en-US"/>
        </a:p>
      </dgm:t>
    </dgm:pt>
    <dgm:pt modelId="{F4557CDF-AA48-4D53-97E3-5CA718A5A0E1}" type="pres">
      <dgm:prSet presAssocID="{9E734980-E685-4D24-8ACC-3AA14D5B5063}" presName="nodeFollowingNodes" presStyleLbl="node1" presStyleIdx="3" presStyleCnt="7" custScaleX="165680" custScaleY="126678" custRadScaleRad="128653" custRadScaleInc="-49298">
        <dgm:presLayoutVars>
          <dgm:bulletEnabled val="1"/>
        </dgm:presLayoutVars>
      </dgm:prSet>
      <dgm:spPr/>
      <dgm:t>
        <a:bodyPr/>
        <a:lstStyle/>
        <a:p>
          <a:endParaRPr lang="en-US"/>
        </a:p>
      </dgm:t>
    </dgm:pt>
    <dgm:pt modelId="{DF1AD1A8-C9ED-4EEE-83A0-CE4D4C249010}" type="pres">
      <dgm:prSet presAssocID="{9DC1B3AB-5669-42C8-9427-93341A0194B9}" presName="nodeFollowingNodes" presStyleLbl="node1" presStyleIdx="4" presStyleCnt="7" custScaleX="172690" custScaleY="133561" custRadScaleRad="120291" custRadScaleInc="42862">
        <dgm:presLayoutVars>
          <dgm:bulletEnabled val="1"/>
        </dgm:presLayoutVars>
      </dgm:prSet>
      <dgm:spPr/>
      <dgm:t>
        <a:bodyPr/>
        <a:lstStyle/>
        <a:p>
          <a:endParaRPr lang="en-US"/>
        </a:p>
      </dgm:t>
    </dgm:pt>
    <dgm:pt modelId="{33695108-0B07-4ED0-82C6-968AA5D8B843}" type="pres">
      <dgm:prSet presAssocID="{D1785970-9516-4AD8-84D7-D726FA935E8F}" presName="nodeFollowingNodes" presStyleLbl="node1" presStyleIdx="5" presStyleCnt="7" custScaleX="160219" custScaleY="154903" custRadScaleRad="108076" custRadScaleInc="9962">
        <dgm:presLayoutVars>
          <dgm:bulletEnabled val="1"/>
        </dgm:presLayoutVars>
      </dgm:prSet>
      <dgm:spPr/>
      <dgm:t>
        <a:bodyPr/>
        <a:lstStyle/>
        <a:p>
          <a:endParaRPr lang="en-US"/>
        </a:p>
      </dgm:t>
    </dgm:pt>
    <dgm:pt modelId="{9ABA2286-2DB5-4B90-BB9B-40E54E089E1C}" type="pres">
      <dgm:prSet presAssocID="{5141DB8F-92E1-43FE-9DAD-677959063B1C}" presName="nodeFollowingNodes" presStyleLbl="node1" presStyleIdx="6" presStyleCnt="7" custScaleX="196383" custScaleY="164845" custRadScaleRad="107978" custRadScaleInc="-23832">
        <dgm:presLayoutVars>
          <dgm:bulletEnabled val="1"/>
        </dgm:presLayoutVars>
      </dgm:prSet>
      <dgm:spPr/>
      <dgm:t>
        <a:bodyPr/>
        <a:lstStyle/>
        <a:p>
          <a:endParaRPr lang="en-US"/>
        </a:p>
      </dgm:t>
    </dgm:pt>
  </dgm:ptLst>
  <dgm:cxnLst>
    <dgm:cxn modelId="{CF053312-6FEA-4050-8107-FAAE54BF3D8C}" type="presOf" srcId="{4AC91295-7A2B-4DE2-BB75-CFED64A89AED}" destId="{6557F4C1-F16D-487A-8BBA-897694B59CB3}" srcOrd="0" destOrd="0" presId="urn:microsoft.com/office/officeart/2005/8/layout/cycle3"/>
    <dgm:cxn modelId="{3F7730AF-3CB8-446F-BC1D-273DBC9C3138}" type="presOf" srcId="{5141DB8F-92E1-43FE-9DAD-677959063B1C}" destId="{9ABA2286-2DB5-4B90-BB9B-40E54E089E1C}" srcOrd="0" destOrd="0" presId="urn:microsoft.com/office/officeart/2005/8/layout/cycle3"/>
    <dgm:cxn modelId="{B35182AC-34A6-4242-9A8B-D48C21865BA6}" type="presOf" srcId="{0C9758DB-C796-4FBE-B402-6D6CBE915F65}" destId="{C938D26F-1F2D-4B32-8771-DC789CAA0929}" srcOrd="0" destOrd="0" presId="urn:microsoft.com/office/officeart/2005/8/layout/cycle3"/>
    <dgm:cxn modelId="{DFE061C5-BC8D-4938-AC23-58DE50F2114A}" srcId="{6A3A0E1F-A5F8-48E5-8E52-3E1183BF37ED}" destId="{4AC91295-7A2B-4DE2-BB75-CFED64A89AED}" srcOrd="0" destOrd="0" parTransId="{CBD81818-CF23-4FF4-AF10-47A5FA7AE15D}" sibTransId="{D79ED18C-9FC5-45B0-843A-E6916544A529}"/>
    <dgm:cxn modelId="{310E2AE0-8544-46ED-8AD6-8BBC73E5AB98}" srcId="{6A3A0E1F-A5F8-48E5-8E52-3E1183BF37ED}" destId="{5141DB8F-92E1-43FE-9DAD-677959063B1C}" srcOrd="6" destOrd="0" parTransId="{4F609A86-3536-4688-A032-C08BD5B5BD73}" sibTransId="{4FC64533-0F26-4BEC-BBAF-E210CEEA5A98}"/>
    <dgm:cxn modelId="{14F76E65-6039-44D8-BA39-F3A801AD7B82}" srcId="{6A3A0E1F-A5F8-48E5-8E52-3E1183BF37ED}" destId="{9DC1B3AB-5669-42C8-9427-93341A0194B9}" srcOrd="4" destOrd="0" parTransId="{DEC3213E-3B76-46AC-94D6-3FC5BCBC3D19}" sibTransId="{E00E7F45-4854-4A77-B738-FAD114D69466}"/>
    <dgm:cxn modelId="{93130DCA-0F98-4329-B0EB-F2D764DD8FB5}" srcId="{6A3A0E1F-A5F8-48E5-8E52-3E1183BF37ED}" destId="{9E734980-E685-4D24-8ACC-3AA14D5B5063}" srcOrd="3" destOrd="0" parTransId="{A44F04AF-76D8-4C5A-8018-32A622DF1792}" sibTransId="{F4ACB4D3-6938-4402-86AA-A1FB4FCD1B9B}"/>
    <dgm:cxn modelId="{56E1194F-4866-46C4-A366-135D992D65A6}" type="presOf" srcId="{9D8DFDA9-917D-4335-A51B-55FF16CDFCDB}" destId="{9A2130CA-7D46-4625-BAF5-22F0711D4951}" srcOrd="0" destOrd="0" presId="urn:microsoft.com/office/officeart/2005/8/layout/cycle3"/>
    <dgm:cxn modelId="{74FD6DA0-53C8-43C2-BFE5-09D7E7E17188}" srcId="{6A3A0E1F-A5F8-48E5-8E52-3E1183BF37ED}" destId="{9D8DFDA9-917D-4335-A51B-55FF16CDFCDB}" srcOrd="1" destOrd="0" parTransId="{93A8B67D-9C20-4B3B-BC1C-8CBCFE1ED0CE}" sibTransId="{9DFBAA62-B68E-4952-B46F-C796989E7379}"/>
    <dgm:cxn modelId="{9316455F-C766-41B4-99AF-9DAE7DC16C15}" type="presOf" srcId="{D1785970-9516-4AD8-84D7-D726FA935E8F}" destId="{33695108-0B07-4ED0-82C6-968AA5D8B843}" srcOrd="0" destOrd="0" presId="urn:microsoft.com/office/officeart/2005/8/layout/cycle3"/>
    <dgm:cxn modelId="{B1187F67-9F3C-4CF8-B001-2FACFFF9CF87}" type="presOf" srcId="{6A3A0E1F-A5F8-48E5-8E52-3E1183BF37ED}" destId="{E8306210-A14E-4A71-9B59-7D0A0F7FE1F6}" srcOrd="0" destOrd="0" presId="urn:microsoft.com/office/officeart/2005/8/layout/cycle3"/>
    <dgm:cxn modelId="{1B27C8ED-5D34-4227-8757-4888D94F2571}" srcId="{6A3A0E1F-A5F8-48E5-8E52-3E1183BF37ED}" destId="{0C9758DB-C796-4FBE-B402-6D6CBE915F65}" srcOrd="2" destOrd="0" parTransId="{55F2D647-F633-41AC-A2DD-79C45A6A8A41}" sibTransId="{3E85F3A0-385A-4D1F-802D-FD48BA3B35FE}"/>
    <dgm:cxn modelId="{CF64389D-E38E-4BFD-A873-ACAC79155BA5}" type="presOf" srcId="{9DC1B3AB-5669-42C8-9427-93341A0194B9}" destId="{DF1AD1A8-C9ED-4EEE-83A0-CE4D4C249010}" srcOrd="0" destOrd="0" presId="urn:microsoft.com/office/officeart/2005/8/layout/cycle3"/>
    <dgm:cxn modelId="{7DDA81D0-31AC-4BB8-92E7-EB3E86B9F45F}" srcId="{6A3A0E1F-A5F8-48E5-8E52-3E1183BF37ED}" destId="{D1785970-9516-4AD8-84D7-D726FA935E8F}" srcOrd="5" destOrd="0" parTransId="{6FDC7862-E75D-47D0-9A1D-3CC360AB3CD4}" sibTransId="{8A320A19-B8B9-4D48-BA09-665929FB5EDF}"/>
    <dgm:cxn modelId="{9A9CDB0D-CD94-4271-B638-6F5C1DAAE827}" type="presOf" srcId="{9E734980-E685-4D24-8ACC-3AA14D5B5063}" destId="{F4557CDF-AA48-4D53-97E3-5CA718A5A0E1}" srcOrd="0" destOrd="0" presId="urn:microsoft.com/office/officeart/2005/8/layout/cycle3"/>
    <dgm:cxn modelId="{5D3B95F6-24CE-4B6A-9A9D-8D8C8A86B160}" type="presOf" srcId="{D79ED18C-9FC5-45B0-843A-E6916544A529}" destId="{623B0C0D-C687-4778-A39C-D92160888351}" srcOrd="0" destOrd="0" presId="urn:microsoft.com/office/officeart/2005/8/layout/cycle3"/>
    <dgm:cxn modelId="{44DD40FD-6F57-4C5B-A0C5-30D50D8A64FF}" type="presParOf" srcId="{E8306210-A14E-4A71-9B59-7D0A0F7FE1F6}" destId="{F25C020C-2ABC-4116-89BD-FC5C3E7BA125}" srcOrd="0" destOrd="0" presId="urn:microsoft.com/office/officeart/2005/8/layout/cycle3"/>
    <dgm:cxn modelId="{7778DF3E-DDD8-4697-AC3C-5938DEF62895}" type="presParOf" srcId="{F25C020C-2ABC-4116-89BD-FC5C3E7BA125}" destId="{6557F4C1-F16D-487A-8BBA-897694B59CB3}" srcOrd="0" destOrd="0" presId="urn:microsoft.com/office/officeart/2005/8/layout/cycle3"/>
    <dgm:cxn modelId="{BED87A5B-1093-4859-B155-799901BDA66E}" type="presParOf" srcId="{F25C020C-2ABC-4116-89BD-FC5C3E7BA125}" destId="{623B0C0D-C687-4778-A39C-D92160888351}" srcOrd="1" destOrd="0" presId="urn:microsoft.com/office/officeart/2005/8/layout/cycle3"/>
    <dgm:cxn modelId="{1E4D8A0F-143B-4F9A-88AA-964A5A36EE33}" type="presParOf" srcId="{F25C020C-2ABC-4116-89BD-FC5C3E7BA125}" destId="{9A2130CA-7D46-4625-BAF5-22F0711D4951}" srcOrd="2" destOrd="0" presId="urn:microsoft.com/office/officeart/2005/8/layout/cycle3"/>
    <dgm:cxn modelId="{B5A27587-9FEB-4078-B637-45B1248F64A9}" type="presParOf" srcId="{F25C020C-2ABC-4116-89BD-FC5C3E7BA125}" destId="{C938D26F-1F2D-4B32-8771-DC789CAA0929}" srcOrd="3" destOrd="0" presId="urn:microsoft.com/office/officeart/2005/8/layout/cycle3"/>
    <dgm:cxn modelId="{DBF0EE4E-5D27-4BAD-A067-D50520A20F45}" type="presParOf" srcId="{F25C020C-2ABC-4116-89BD-FC5C3E7BA125}" destId="{F4557CDF-AA48-4D53-97E3-5CA718A5A0E1}" srcOrd="4" destOrd="0" presId="urn:microsoft.com/office/officeart/2005/8/layout/cycle3"/>
    <dgm:cxn modelId="{2C2CF9E7-4499-4AF0-8077-38E46B606C9E}" type="presParOf" srcId="{F25C020C-2ABC-4116-89BD-FC5C3E7BA125}" destId="{DF1AD1A8-C9ED-4EEE-83A0-CE4D4C249010}" srcOrd="5" destOrd="0" presId="urn:microsoft.com/office/officeart/2005/8/layout/cycle3"/>
    <dgm:cxn modelId="{483BCE48-FF49-4EB2-BF53-9DE7473D7EF6}" type="presParOf" srcId="{F25C020C-2ABC-4116-89BD-FC5C3E7BA125}" destId="{33695108-0B07-4ED0-82C6-968AA5D8B843}" srcOrd="6" destOrd="0" presId="urn:microsoft.com/office/officeart/2005/8/layout/cycle3"/>
    <dgm:cxn modelId="{0D386031-8EAB-449F-8390-F858B49CE94B}" type="presParOf" srcId="{F25C020C-2ABC-4116-89BD-FC5C3E7BA125}" destId="{9ABA2286-2DB5-4B90-BB9B-40E54E089E1C}"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9A575-F5D6-492A-B7E1-5F2DCB4A5EA3}">
      <dsp:nvSpPr>
        <dsp:cNvPr id="0" name=""/>
        <dsp:cNvSpPr/>
      </dsp:nvSpPr>
      <dsp:spPr>
        <a:xfrm>
          <a:off x="1348331" y="0"/>
          <a:ext cx="15281090" cy="7032953"/>
        </a:xfrm>
        <a:prstGeom prst="rightArrow">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5B43040F-33EB-4714-B01E-A7A1B8F7FA40}">
      <dsp:nvSpPr>
        <dsp:cNvPr id="0" name=""/>
        <dsp:cNvSpPr/>
      </dsp:nvSpPr>
      <dsp:spPr>
        <a:xfrm>
          <a:off x="7900" y="2109885"/>
          <a:ext cx="3454221" cy="2813181"/>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Global Learning and Curiosity</a:t>
          </a:r>
          <a:endParaRPr lang="en-US" sz="2400" kern="1200" dirty="0"/>
        </a:p>
      </dsp:txBody>
      <dsp:txXfrm>
        <a:off x="145228" y="2247213"/>
        <a:ext cx="3179565" cy="2538525"/>
      </dsp:txXfrm>
    </dsp:sp>
    <dsp:sp modelId="{0CFF0FE6-6257-480E-82C0-9BE295D5CD42}">
      <dsp:nvSpPr>
        <dsp:cNvPr id="0" name=""/>
        <dsp:cNvSpPr/>
      </dsp:nvSpPr>
      <dsp:spPr>
        <a:xfrm>
          <a:off x="3634833" y="2109885"/>
          <a:ext cx="3454221" cy="2813181"/>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Global Citizenship and the value of life long learning</a:t>
          </a:r>
        </a:p>
      </dsp:txBody>
      <dsp:txXfrm>
        <a:off x="3772161" y="2247213"/>
        <a:ext cx="3179565" cy="2538525"/>
      </dsp:txXfrm>
    </dsp:sp>
    <dsp:sp modelId="{921FB721-B872-45F2-82FC-AF420AA00BAA}">
      <dsp:nvSpPr>
        <dsp:cNvPr id="0" name=""/>
        <dsp:cNvSpPr/>
      </dsp:nvSpPr>
      <dsp:spPr>
        <a:xfrm>
          <a:off x="7261766" y="2109885"/>
          <a:ext cx="3454221" cy="2813181"/>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a:t>
          </a:r>
          <a:r>
            <a:rPr lang="en-US" sz="2400" kern="1200" dirty="0" err="1" smtClean="0"/>
            <a:t>Env</a:t>
          </a:r>
          <a:r>
            <a:rPr lang="en-US" sz="2400" kern="1200" dirty="0" smtClean="0"/>
            <a:t>. Eng. Technologies</a:t>
          </a:r>
        </a:p>
        <a:p>
          <a:pPr lvl="0" algn="l" defTabSz="1066800">
            <a:lnSpc>
              <a:spcPct val="90000"/>
            </a:lnSpc>
            <a:spcBef>
              <a:spcPct val="0"/>
            </a:spcBef>
            <a:spcAft>
              <a:spcPct val="35000"/>
            </a:spcAft>
          </a:pPr>
          <a:r>
            <a:rPr lang="en-US" sz="2400" kern="1200" dirty="0" smtClean="0"/>
            <a:t>*Environmental   Science</a:t>
          </a:r>
        </a:p>
        <a:p>
          <a:pPr lvl="0" algn="l" defTabSz="1066800">
            <a:lnSpc>
              <a:spcPct val="90000"/>
            </a:lnSpc>
            <a:spcBef>
              <a:spcPct val="0"/>
            </a:spcBef>
            <a:spcAft>
              <a:spcPct val="35000"/>
            </a:spcAft>
          </a:pPr>
          <a:r>
            <a:rPr lang="en-US" sz="2400" kern="1200" dirty="0" smtClean="0"/>
            <a:t>*Teacher Leadership   for Science Education</a:t>
          </a:r>
        </a:p>
      </dsp:txBody>
      <dsp:txXfrm>
        <a:off x="7399094" y="2247213"/>
        <a:ext cx="3179565" cy="2538525"/>
      </dsp:txXfrm>
    </dsp:sp>
    <dsp:sp modelId="{5F7F0D17-B07E-4226-9A47-2710DEA54088}">
      <dsp:nvSpPr>
        <dsp:cNvPr id="0" name=""/>
        <dsp:cNvSpPr/>
      </dsp:nvSpPr>
      <dsp:spPr>
        <a:xfrm>
          <a:off x="10888698" y="2109885"/>
          <a:ext cx="3454221" cy="2813181"/>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14 years using 3D models, </a:t>
          </a:r>
          <a:r>
            <a:rPr lang="en-US" sz="2400" kern="1200" dirty="0" err="1" smtClean="0"/>
            <a:t>Phet</a:t>
          </a:r>
          <a:r>
            <a:rPr lang="en-US" sz="2400" kern="1200" dirty="0" smtClean="0"/>
            <a:t> simulations and virtual labs for teaching and learning science</a:t>
          </a:r>
          <a:endParaRPr lang="en-US" sz="2400" kern="1200" dirty="0"/>
        </a:p>
      </dsp:txBody>
      <dsp:txXfrm>
        <a:off x="11026026" y="2247213"/>
        <a:ext cx="3179565" cy="2538525"/>
      </dsp:txXfrm>
    </dsp:sp>
    <dsp:sp modelId="{A51651B7-8CDB-4F51-85FC-D94AC11D944F}">
      <dsp:nvSpPr>
        <dsp:cNvPr id="0" name=""/>
        <dsp:cNvSpPr/>
      </dsp:nvSpPr>
      <dsp:spPr>
        <a:xfrm>
          <a:off x="14515631" y="2109885"/>
          <a:ext cx="3454221" cy="2813181"/>
        </a:xfrm>
        <a:prstGeom prst="roundRect">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2yrs + Building a 4 year Modeling and Simulation Program of Emphasis</a:t>
          </a:r>
        </a:p>
        <a:p>
          <a:pPr lvl="0" algn="ctr" defTabSz="1066800">
            <a:lnSpc>
              <a:spcPct val="90000"/>
            </a:lnSpc>
            <a:spcBef>
              <a:spcPct val="0"/>
            </a:spcBef>
            <a:spcAft>
              <a:spcPct val="35000"/>
            </a:spcAft>
          </a:pPr>
          <a:r>
            <a:rPr lang="en-US" sz="2400" kern="1200" dirty="0" smtClean="0"/>
            <a:t>Earned Modeling and Simulation Certification</a:t>
          </a:r>
          <a:endParaRPr lang="en-US" sz="2400" kern="1200" dirty="0"/>
        </a:p>
      </dsp:txBody>
      <dsp:txXfrm>
        <a:off x="14652959" y="2247213"/>
        <a:ext cx="3179565" cy="2538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B0C0D-C687-4778-A39C-D92160888351}">
      <dsp:nvSpPr>
        <dsp:cNvPr id="0" name=""/>
        <dsp:cNvSpPr/>
      </dsp:nvSpPr>
      <dsp:spPr>
        <a:xfrm>
          <a:off x="2403162" y="-178550"/>
          <a:ext cx="9171384" cy="9171384"/>
        </a:xfrm>
        <a:prstGeom prst="circularArrow">
          <a:avLst>
            <a:gd name="adj1" fmla="val 5544"/>
            <a:gd name="adj2" fmla="val 330680"/>
            <a:gd name="adj3" fmla="val 14472668"/>
            <a:gd name="adj4" fmla="val 16974922"/>
            <a:gd name="adj5" fmla="val 5757"/>
          </a:avLst>
        </a:prstGeom>
        <a:solidFill>
          <a:schemeClr val="tx1"/>
        </a:solidFill>
        <a:ln>
          <a:noFill/>
        </a:ln>
        <a:effectLst/>
      </dsp:spPr>
      <dsp:style>
        <a:lnRef idx="0">
          <a:scrgbClr r="0" g="0" b="0"/>
        </a:lnRef>
        <a:fillRef idx="1">
          <a:scrgbClr r="0" g="0" b="0"/>
        </a:fillRef>
        <a:effectRef idx="0">
          <a:scrgbClr r="0" g="0" b="0"/>
        </a:effectRef>
        <a:fontRef idx="minor"/>
      </dsp:style>
    </dsp:sp>
    <dsp:sp modelId="{6557F4C1-F16D-487A-8BBA-897694B59CB3}">
      <dsp:nvSpPr>
        <dsp:cNvPr id="0" name=""/>
        <dsp:cNvSpPr/>
      </dsp:nvSpPr>
      <dsp:spPr>
        <a:xfrm>
          <a:off x="5517616" y="-120555"/>
          <a:ext cx="2942476" cy="14712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rPr>
            <a:t>A Workforce in Need</a:t>
          </a:r>
          <a:endParaRPr lang="en-US" sz="3600" b="1" kern="1200" dirty="0">
            <a:solidFill>
              <a:schemeClr val="tx1"/>
            </a:solidFill>
          </a:endParaRPr>
        </a:p>
      </dsp:txBody>
      <dsp:txXfrm>
        <a:off x="5589436" y="-48735"/>
        <a:ext cx="2798836" cy="1327598"/>
      </dsp:txXfrm>
    </dsp:sp>
    <dsp:sp modelId="{9A2130CA-7D46-4625-BAF5-22F0711D4951}">
      <dsp:nvSpPr>
        <dsp:cNvPr id="0" name=""/>
        <dsp:cNvSpPr/>
      </dsp:nvSpPr>
      <dsp:spPr>
        <a:xfrm>
          <a:off x="8906453" y="1220742"/>
          <a:ext cx="3740328" cy="20145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Establish workforce/education teams to address workforce/education needs </a:t>
          </a:r>
          <a:endParaRPr lang="en-US" sz="2400" b="1" kern="1200" dirty="0">
            <a:solidFill>
              <a:schemeClr val="tx1"/>
            </a:solidFill>
          </a:endParaRPr>
        </a:p>
      </dsp:txBody>
      <dsp:txXfrm>
        <a:off x="9004794" y="1319083"/>
        <a:ext cx="3543646" cy="1817840"/>
      </dsp:txXfrm>
    </dsp:sp>
    <dsp:sp modelId="{C938D26F-1F2D-4B32-8771-DC789CAA0929}">
      <dsp:nvSpPr>
        <dsp:cNvPr id="0" name=""/>
        <dsp:cNvSpPr/>
      </dsp:nvSpPr>
      <dsp:spPr>
        <a:xfrm>
          <a:off x="8914162" y="4159741"/>
          <a:ext cx="3732619" cy="2268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Work as collaborative teams to establish program parameters and goals for a high school CTE program</a:t>
          </a:r>
          <a:endParaRPr lang="en-US" sz="2400" b="1" kern="1200" dirty="0">
            <a:solidFill>
              <a:schemeClr val="tx1"/>
            </a:solidFill>
          </a:endParaRPr>
        </a:p>
      </dsp:txBody>
      <dsp:txXfrm>
        <a:off x="9024879" y="4270458"/>
        <a:ext cx="3511185" cy="2046612"/>
      </dsp:txXfrm>
    </dsp:sp>
    <dsp:sp modelId="{F4557CDF-AA48-4D53-97E3-5CA718A5A0E1}">
      <dsp:nvSpPr>
        <dsp:cNvPr id="0" name=""/>
        <dsp:cNvSpPr/>
      </dsp:nvSpPr>
      <dsp:spPr>
        <a:xfrm>
          <a:off x="7771687" y="6967703"/>
          <a:ext cx="4875094" cy="18637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Work as collaborative teams to develop frameworks, curriculum and certification exam for high school CTE program to be approved by DOE</a:t>
          </a:r>
          <a:endParaRPr lang="en-US" sz="2400" b="1" kern="1200" dirty="0">
            <a:solidFill>
              <a:schemeClr val="tx1"/>
            </a:solidFill>
          </a:endParaRPr>
        </a:p>
      </dsp:txBody>
      <dsp:txXfrm>
        <a:off x="7862667" y="7058683"/>
        <a:ext cx="4693134" cy="1681775"/>
      </dsp:txXfrm>
    </dsp:sp>
    <dsp:sp modelId="{DF1AD1A8-C9ED-4EEE-83A0-CE4D4C249010}">
      <dsp:nvSpPr>
        <dsp:cNvPr id="0" name=""/>
        <dsp:cNvSpPr/>
      </dsp:nvSpPr>
      <dsp:spPr>
        <a:xfrm>
          <a:off x="701355" y="6870148"/>
          <a:ext cx="5081362" cy="1965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Work as collaborative teams to test frameworks, curriculum, and exam  with-in high school classrooms</a:t>
          </a:r>
          <a:endParaRPr lang="en-US" sz="1400" kern="1200" dirty="0">
            <a:solidFill>
              <a:schemeClr val="tx1"/>
            </a:solidFill>
          </a:endParaRPr>
        </a:p>
      </dsp:txBody>
      <dsp:txXfrm>
        <a:off x="797278" y="6966071"/>
        <a:ext cx="4889516" cy="1773154"/>
      </dsp:txXfrm>
    </dsp:sp>
    <dsp:sp modelId="{33695108-0B07-4ED0-82C6-968AA5D8B843}">
      <dsp:nvSpPr>
        <dsp:cNvPr id="0" name=""/>
        <dsp:cNvSpPr/>
      </dsp:nvSpPr>
      <dsp:spPr>
        <a:xfrm>
          <a:off x="29808" y="4002203"/>
          <a:ext cx="4714406" cy="22789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Establish a pilot program to help Improve frameworks, curriculum and certification exam based on best practices in classroom</a:t>
          </a:r>
          <a:endParaRPr lang="en-US" sz="2400" b="1" kern="1200" dirty="0">
            <a:solidFill>
              <a:schemeClr val="tx1"/>
            </a:solidFill>
          </a:endParaRPr>
        </a:p>
      </dsp:txBody>
      <dsp:txXfrm>
        <a:off x="141059" y="4113454"/>
        <a:ext cx="4491904" cy="2056490"/>
      </dsp:txXfrm>
    </dsp:sp>
    <dsp:sp modelId="{9ABA2286-2DB5-4B90-BB9B-40E54E089E1C}">
      <dsp:nvSpPr>
        <dsp:cNvPr id="0" name=""/>
        <dsp:cNvSpPr/>
      </dsp:nvSpPr>
      <dsp:spPr>
        <a:xfrm>
          <a:off x="0" y="1340826"/>
          <a:ext cx="5778523" cy="24252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Build  a sustainable 4 year high school program that produces students with global outlook, technical skills and high interest in pursing careers in M &amp; S fields to sustain a  M &amp; S workforce</a:t>
          </a:r>
          <a:endParaRPr lang="en-US" sz="1400" kern="1200" dirty="0"/>
        </a:p>
      </dsp:txBody>
      <dsp:txXfrm>
        <a:off x="118392" y="1459218"/>
        <a:ext cx="5541739" cy="218847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C454C-30C4-475D-BC87-C9598C8E36E8}" type="datetimeFigureOut">
              <a:rPr lang="en-US" smtClean="0"/>
              <a:t>2/18/2016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70333F-277C-45A2-9C5C-B64A391223CF}" type="slidenum">
              <a:rPr lang="en-US" smtClean="0"/>
              <a:t>‹#›</a:t>
            </a:fld>
            <a:endParaRPr lang="en-US"/>
          </a:p>
        </p:txBody>
      </p:sp>
    </p:spTree>
    <p:extLst>
      <p:ext uri="{BB962C8B-B14F-4D97-AF65-F5344CB8AC3E}">
        <p14:creationId xmlns:p14="http://schemas.microsoft.com/office/powerpoint/2010/main" val="314158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NCS – Developed the Education and Workforce</a:t>
            </a:r>
            <a:r>
              <a:rPr lang="en-US" baseline="0" dirty="0" smtClean="0"/>
              <a:t> Development Committee</a:t>
            </a:r>
          </a:p>
          <a:p>
            <a:r>
              <a:rPr lang="en-US" baseline="0" dirty="0" smtClean="0"/>
              <a:t>NCS – Published https://www.simulationinformation.com/ </a:t>
            </a:r>
            <a:endParaRPr lang="en-US" dirty="0"/>
          </a:p>
        </p:txBody>
      </p:sp>
      <p:sp>
        <p:nvSpPr>
          <p:cNvPr id="4" name="Slide Number Placeholder 3"/>
          <p:cNvSpPr>
            <a:spLocks noGrp="1"/>
          </p:cNvSpPr>
          <p:nvPr>
            <p:ph type="sldNum" sz="quarter" idx="10"/>
          </p:nvPr>
        </p:nvSpPr>
        <p:spPr/>
        <p:txBody>
          <a:bodyPr/>
          <a:lstStyle/>
          <a:p>
            <a:fld id="{0070333F-277C-45A2-9C5C-B64A391223CF}" type="slidenum">
              <a:rPr lang="en-US" smtClean="0"/>
              <a:t>3</a:t>
            </a:fld>
            <a:endParaRPr lang="en-US"/>
          </a:p>
        </p:txBody>
      </p:sp>
    </p:spTree>
    <p:extLst>
      <p:ext uri="{BB962C8B-B14F-4D97-AF65-F5344CB8AC3E}">
        <p14:creationId xmlns:p14="http://schemas.microsoft.com/office/powerpoint/2010/main" val="286197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Goal. How are</a:t>
            </a:r>
            <a:r>
              <a:rPr lang="en-US" baseline="0" dirty="0" smtClean="0"/>
              <a:t> we putting the pieces together?</a:t>
            </a:r>
            <a:endParaRPr lang="en-US" dirty="0"/>
          </a:p>
        </p:txBody>
      </p:sp>
      <p:sp>
        <p:nvSpPr>
          <p:cNvPr id="4" name="Slide Number Placeholder 3"/>
          <p:cNvSpPr>
            <a:spLocks noGrp="1"/>
          </p:cNvSpPr>
          <p:nvPr>
            <p:ph type="sldNum" sz="quarter" idx="10"/>
          </p:nvPr>
        </p:nvSpPr>
        <p:spPr/>
        <p:txBody>
          <a:bodyPr/>
          <a:lstStyle/>
          <a:p>
            <a:fld id="{0070333F-277C-45A2-9C5C-B64A391223CF}" type="slidenum">
              <a:rPr lang="en-US" smtClean="0"/>
              <a:t>4</a:t>
            </a:fld>
            <a:endParaRPr lang="en-US"/>
          </a:p>
        </p:txBody>
      </p:sp>
    </p:spTree>
    <p:extLst>
      <p:ext uri="{BB962C8B-B14F-4D97-AF65-F5344CB8AC3E}">
        <p14:creationId xmlns:p14="http://schemas.microsoft.com/office/powerpoint/2010/main" val="3231697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Lindsey Spalding joined the team at the very end of year</a:t>
            </a:r>
            <a:r>
              <a:rPr lang="en-US" baseline="0" dirty="0" smtClean="0"/>
              <a:t> 3 (2013-2014).  I worked with Stephanie Wall (SCPS CTE) to reorganize frameworks and submit to the state.</a:t>
            </a:r>
          </a:p>
          <a:p>
            <a:r>
              <a:rPr lang="en-US" baseline="0" dirty="0" smtClean="0"/>
              <a:t>1</a:t>
            </a:r>
            <a:r>
              <a:rPr lang="en-US" baseline="30000" dirty="0" smtClean="0"/>
              <a:t>st</a:t>
            </a:r>
            <a:r>
              <a:rPr lang="en-US" baseline="0" dirty="0" smtClean="0"/>
              <a:t> 2 years team worked to establish a framework and curriculum posted to the NCS web-site.</a:t>
            </a:r>
            <a:endParaRPr lang="en-US" dirty="0"/>
          </a:p>
        </p:txBody>
      </p:sp>
      <p:sp>
        <p:nvSpPr>
          <p:cNvPr id="4" name="Slide Number Placeholder 3"/>
          <p:cNvSpPr>
            <a:spLocks noGrp="1"/>
          </p:cNvSpPr>
          <p:nvPr>
            <p:ph type="sldNum" sz="quarter" idx="10"/>
          </p:nvPr>
        </p:nvSpPr>
        <p:spPr/>
        <p:txBody>
          <a:bodyPr/>
          <a:lstStyle/>
          <a:p>
            <a:fld id="{0070333F-277C-45A2-9C5C-B64A391223CF}" type="slidenum">
              <a:rPr lang="en-US" smtClean="0"/>
              <a:t>5</a:t>
            </a:fld>
            <a:endParaRPr lang="en-US"/>
          </a:p>
        </p:txBody>
      </p:sp>
    </p:spTree>
    <p:extLst>
      <p:ext uri="{BB962C8B-B14F-4D97-AF65-F5344CB8AC3E}">
        <p14:creationId xmlns:p14="http://schemas.microsoft.com/office/powerpoint/2010/main" val="576553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Lindsey Spalding joined the team at the very end of year</a:t>
            </a:r>
            <a:r>
              <a:rPr lang="en-US" baseline="0" dirty="0" smtClean="0"/>
              <a:t> 3 (2013-2014).  I worked with Stephanie Wall (SCPS CTE) to reorganize frameworks and submit to the state.</a:t>
            </a:r>
            <a:endParaRPr lang="en-US" dirty="0"/>
          </a:p>
        </p:txBody>
      </p:sp>
      <p:sp>
        <p:nvSpPr>
          <p:cNvPr id="4" name="Slide Number Placeholder 3"/>
          <p:cNvSpPr>
            <a:spLocks noGrp="1"/>
          </p:cNvSpPr>
          <p:nvPr>
            <p:ph type="sldNum" sz="quarter" idx="10"/>
          </p:nvPr>
        </p:nvSpPr>
        <p:spPr/>
        <p:txBody>
          <a:bodyPr/>
          <a:lstStyle/>
          <a:p>
            <a:fld id="{0070333F-277C-45A2-9C5C-B64A391223CF}" type="slidenum">
              <a:rPr lang="en-US" smtClean="0"/>
              <a:t>6</a:t>
            </a:fld>
            <a:endParaRPr lang="en-US"/>
          </a:p>
        </p:txBody>
      </p:sp>
    </p:spTree>
    <p:extLst>
      <p:ext uri="{BB962C8B-B14F-4D97-AF65-F5344CB8AC3E}">
        <p14:creationId xmlns:p14="http://schemas.microsoft.com/office/powerpoint/2010/main" val="281586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Lindsey Spalding joined the team at the very end of year</a:t>
            </a:r>
            <a:r>
              <a:rPr lang="en-US" baseline="0" dirty="0" smtClean="0"/>
              <a:t> 3 (2013-2014).  I worked with Stephanie Wall (SCPS CTE) to reorganize frameworks and submit to the state.</a:t>
            </a:r>
          </a:p>
          <a:p>
            <a:r>
              <a:rPr lang="en-US" baseline="0" dirty="0" smtClean="0"/>
              <a:t>1</a:t>
            </a:r>
            <a:r>
              <a:rPr lang="en-US" baseline="30000" dirty="0" smtClean="0"/>
              <a:t>st</a:t>
            </a:r>
            <a:r>
              <a:rPr lang="en-US" baseline="0" dirty="0" smtClean="0"/>
              <a:t> 2 years team worked to establish a framework and curriculum posted to the NCS web-site.</a:t>
            </a:r>
            <a:endParaRPr lang="en-US" dirty="0"/>
          </a:p>
        </p:txBody>
      </p:sp>
      <p:sp>
        <p:nvSpPr>
          <p:cNvPr id="4" name="Slide Number Placeholder 3"/>
          <p:cNvSpPr>
            <a:spLocks noGrp="1"/>
          </p:cNvSpPr>
          <p:nvPr>
            <p:ph type="sldNum" sz="quarter" idx="10"/>
          </p:nvPr>
        </p:nvSpPr>
        <p:spPr/>
        <p:txBody>
          <a:bodyPr/>
          <a:lstStyle/>
          <a:p>
            <a:fld id="{0070333F-277C-45A2-9C5C-B64A391223CF}" type="slidenum">
              <a:rPr lang="en-US" smtClean="0"/>
              <a:t>7</a:t>
            </a:fld>
            <a:endParaRPr lang="en-US"/>
          </a:p>
        </p:txBody>
      </p:sp>
    </p:spTree>
    <p:extLst>
      <p:ext uri="{BB962C8B-B14F-4D97-AF65-F5344CB8AC3E}">
        <p14:creationId xmlns:p14="http://schemas.microsoft.com/office/powerpoint/2010/main" val="425136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Lindsey Spalding joined the team at the very end of year</a:t>
            </a:r>
            <a:r>
              <a:rPr lang="en-US" baseline="0" dirty="0" smtClean="0"/>
              <a:t> 3 (2013-2014).  I worked with Stephanie Wall (SCPS CTE) to reorganize frameworks and submit to the state.</a:t>
            </a:r>
          </a:p>
          <a:p>
            <a:r>
              <a:rPr lang="en-US" baseline="0" dirty="0" smtClean="0"/>
              <a:t>1</a:t>
            </a:r>
            <a:r>
              <a:rPr lang="en-US" baseline="30000" dirty="0" smtClean="0"/>
              <a:t>st</a:t>
            </a:r>
            <a:r>
              <a:rPr lang="en-US" baseline="0" dirty="0" smtClean="0"/>
              <a:t> 2 years team worked to establish a framework and curriculum posted to the NCS web-site.</a:t>
            </a:r>
            <a:endParaRPr lang="en-US" dirty="0"/>
          </a:p>
        </p:txBody>
      </p:sp>
      <p:sp>
        <p:nvSpPr>
          <p:cNvPr id="4" name="Slide Number Placeholder 3"/>
          <p:cNvSpPr>
            <a:spLocks noGrp="1"/>
          </p:cNvSpPr>
          <p:nvPr>
            <p:ph type="sldNum" sz="quarter" idx="10"/>
          </p:nvPr>
        </p:nvSpPr>
        <p:spPr/>
        <p:txBody>
          <a:bodyPr/>
          <a:lstStyle/>
          <a:p>
            <a:fld id="{0070333F-277C-45A2-9C5C-B64A391223CF}" type="slidenum">
              <a:rPr lang="en-US" smtClean="0"/>
              <a:t>8</a:t>
            </a:fld>
            <a:endParaRPr lang="en-US"/>
          </a:p>
        </p:txBody>
      </p:sp>
    </p:spTree>
    <p:extLst>
      <p:ext uri="{BB962C8B-B14F-4D97-AF65-F5344CB8AC3E}">
        <p14:creationId xmlns:p14="http://schemas.microsoft.com/office/powerpoint/2010/main" val="350431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70333F-277C-45A2-9C5C-B64A391223CF}" type="slidenum">
              <a:rPr lang="en-US" smtClean="0"/>
              <a:t>9</a:t>
            </a:fld>
            <a:endParaRPr lang="en-US"/>
          </a:p>
        </p:txBody>
      </p:sp>
    </p:spTree>
    <p:extLst>
      <p:ext uri="{BB962C8B-B14F-4D97-AF65-F5344CB8AC3E}">
        <p14:creationId xmlns:p14="http://schemas.microsoft.com/office/powerpoint/2010/main" val="1732101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70333F-277C-45A2-9C5C-B64A391223CF}" type="slidenum">
              <a:rPr lang="en-US" smtClean="0"/>
              <a:t>11</a:t>
            </a:fld>
            <a:endParaRPr lang="en-US"/>
          </a:p>
        </p:txBody>
      </p:sp>
    </p:spTree>
    <p:extLst>
      <p:ext uri="{BB962C8B-B14F-4D97-AF65-F5344CB8AC3E}">
        <p14:creationId xmlns:p14="http://schemas.microsoft.com/office/powerpoint/2010/main" val="2043732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995312"/>
            <a:ext cx="13817600" cy="4244622"/>
          </a:xfrm>
        </p:spPr>
        <p:txBody>
          <a:bodyPr anchor="b"/>
          <a:lstStyle>
            <a:lvl1pPr algn="ctr">
              <a:defRPr sz="10667"/>
            </a:lvl1pPr>
          </a:lstStyle>
          <a:p>
            <a:r>
              <a:rPr lang="en-US" smtClean="0"/>
              <a:t>Click to edit Master title style</a:t>
            </a:r>
            <a:endParaRPr lang="en-US" dirty="0"/>
          </a:p>
        </p:txBody>
      </p:sp>
      <p:sp>
        <p:nvSpPr>
          <p:cNvPr id="3" name="Subtitle 2"/>
          <p:cNvSpPr>
            <a:spLocks noGrp="1"/>
          </p:cNvSpPr>
          <p:nvPr>
            <p:ph type="subTitle" idx="1"/>
          </p:nvPr>
        </p:nvSpPr>
        <p:spPr>
          <a:xfrm>
            <a:off x="2032000" y="6403623"/>
            <a:ext cx="12192000" cy="2943577"/>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5A4A923-3822-41FC-91E5-D9B8316D08D8}" type="datetimeFigureOut">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250E6-1843-4EB3-A2E3-07F01682B7BC}" type="slidenum">
              <a:rPr lang="en-US" smtClean="0"/>
              <a:t>‹#›</a:t>
            </a:fld>
            <a:endParaRPr lang="en-US"/>
          </a:p>
        </p:txBody>
      </p:sp>
    </p:spTree>
    <p:extLst>
      <p:ext uri="{BB962C8B-B14F-4D97-AF65-F5344CB8AC3E}">
        <p14:creationId xmlns:p14="http://schemas.microsoft.com/office/powerpoint/2010/main" val="79460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A4A923-3822-41FC-91E5-D9B8316D08D8}" type="datetimeFigureOut">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250E6-1843-4EB3-A2E3-07F01682B7BC}" type="slidenum">
              <a:rPr lang="en-US" smtClean="0"/>
              <a:t>‹#›</a:t>
            </a:fld>
            <a:endParaRPr lang="en-US"/>
          </a:p>
        </p:txBody>
      </p:sp>
    </p:spTree>
    <p:extLst>
      <p:ext uri="{BB962C8B-B14F-4D97-AF65-F5344CB8AC3E}">
        <p14:creationId xmlns:p14="http://schemas.microsoft.com/office/powerpoint/2010/main" val="263098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1" y="649111"/>
            <a:ext cx="3505200" cy="1033215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7601" y="649111"/>
            <a:ext cx="10312400" cy="1033215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A4A923-3822-41FC-91E5-D9B8316D08D8}" type="datetimeFigureOut">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250E6-1843-4EB3-A2E3-07F01682B7BC}" type="slidenum">
              <a:rPr lang="en-US" smtClean="0"/>
              <a:t>‹#›</a:t>
            </a:fld>
            <a:endParaRPr lang="en-US"/>
          </a:p>
        </p:txBody>
      </p:sp>
    </p:spTree>
    <p:extLst>
      <p:ext uri="{BB962C8B-B14F-4D97-AF65-F5344CB8AC3E}">
        <p14:creationId xmlns:p14="http://schemas.microsoft.com/office/powerpoint/2010/main" val="999624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A4A923-3822-41FC-91E5-D9B8316D08D8}" type="datetimeFigureOut">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250E6-1843-4EB3-A2E3-07F01682B7BC}" type="slidenum">
              <a:rPr lang="en-US" smtClean="0"/>
              <a:t>‹#›</a:t>
            </a:fld>
            <a:endParaRPr lang="en-US"/>
          </a:p>
        </p:txBody>
      </p:sp>
    </p:spTree>
    <p:extLst>
      <p:ext uri="{BB962C8B-B14F-4D97-AF65-F5344CB8AC3E}">
        <p14:creationId xmlns:p14="http://schemas.microsoft.com/office/powerpoint/2010/main" val="428265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4" y="3039537"/>
            <a:ext cx="14020800" cy="5071532"/>
          </a:xfrm>
        </p:spPr>
        <p:txBody>
          <a:bodyPr anchor="b"/>
          <a:lstStyle>
            <a:lvl1pPr>
              <a:defRPr sz="10667"/>
            </a:lvl1pPr>
          </a:lstStyle>
          <a:p>
            <a:r>
              <a:rPr lang="en-US" smtClean="0"/>
              <a:t>Click to edit Master title style</a:t>
            </a:r>
            <a:endParaRPr lang="en-US" dirty="0"/>
          </a:p>
        </p:txBody>
      </p:sp>
      <p:sp>
        <p:nvSpPr>
          <p:cNvPr id="3" name="Text Placeholder 2"/>
          <p:cNvSpPr>
            <a:spLocks noGrp="1"/>
          </p:cNvSpPr>
          <p:nvPr>
            <p:ph type="body" idx="1"/>
          </p:nvPr>
        </p:nvSpPr>
        <p:spPr>
          <a:xfrm>
            <a:off x="1109134" y="8159048"/>
            <a:ext cx="14020800" cy="2666999"/>
          </a:xfrm>
        </p:spPr>
        <p:txBody>
          <a:bodyPr/>
          <a:lstStyle>
            <a:lvl1pPr marL="0" indent="0">
              <a:buNone/>
              <a:defRPr sz="4267">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A4A923-3822-41FC-91E5-D9B8316D08D8}" type="datetimeFigureOut">
              <a:rPr lang="en-US" smtClean="0"/>
              <a:t>2/18/2016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D250E6-1843-4EB3-A2E3-07F01682B7BC}" type="slidenum">
              <a:rPr lang="en-US" smtClean="0"/>
              <a:t>‹#›</a:t>
            </a:fld>
            <a:endParaRPr lang="en-US"/>
          </a:p>
        </p:txBody>
      </p:sp>
    </p:spTree>
    <p:extLst>
      <p:ext uri="{BB962C8B-B14F-4D97-AF65-F5344CB8AC3E}">
        <p14:creationId xmlns:p14="http://schemas.microsoft.com/office/powerpoint/2010/main" val="3859191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7600" y="3245556"/>
            <a:ext cx="6908800" cy="7735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8229600" y="3245556"/>
            <a:ext cx="6908800" cy="7735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5A4A923-3822-41FC-91E5-D9B8316D08D8}" type="datetimeFigureOut">
              <a:rPr lang="en-US" smtClean="0"/>
              <a:t>2/18/2016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250E6-1843-4EB3-A2E3-07F01682B7BC}" type="slidenum">
              <a:rPr lang="en-US" smtClean="0"/>
              <a:t>‹#›</a:t>
            </a:fld>
            <a:endParaRPr lang="en-US"/>
          </a:p>
        </p:txBody>
      </p:sp>
    </p:spTree>
    <p:extLst>
      <p:ext uri="{BB962C8B-B14F-4D97-AF65-F5344CB8AC3E}">
        <p14:creationId xmlns:p14="http://schemas.microsoft.com/office/powerpoint/2010/main" val="1952375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649114"/>
            <a:ext cx="14020800" cy="235655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19719" y="2988734"/>
            <a:ext cx="6877049" cy="1464732"/>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smtClean="0"/>
              <a:t>Click to edit Master text styles</a:t>
            </a:r>
          </a:p>
        </p:txBody>
      </p:sp>
      <p:sp>
        <p:nvSpPr>
          <p:cNvPr id="4" name="Content Placeholder 3"/>
          <p:cNvSpPr>
            <a:spLocks noGrp="1"/>
          </p:cNvSpPr>
          <p:nvPr>
            <p:ph sz="half" idx="2"/>
          </p:nvPr>
        </p:nvSpPr>
        <p:spPr>
          <a:xfrm>
            <a:off x="1119719" y="4453467"/>
            <a:ext cx="6877049" cy="65503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8229601" y="2988734"/>
            <a:ext cx="6910917" cy="1464732"/>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smtClean="0"/>
              <a:t>Click to edit Master text styles</a:t>
            </a:r>
          </a:p>
        </p:txBody>
      </p:sp>
      <p:sp>
        <p:nvSpPr>
          <p:cNvPr id="6" name="Content Placeholder 5"/>
          <p:cNvSpPr>
            <a:spLocks noGrp="1"/>
          </p:cNvSpPr>
          <p:nvPr>
            <p:ph sz="quarter" idx="4"/>
          </p:nvPr>
        </p:nvSpPr>
        <p:spPr>
          <a:xfrm>
            <a:off x="8229601" y="4453467"/>
            <a:ext cx="6910917" cy="65503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A4A923-3822-41FC-91E5-D9B8316D08D8}" type="datetimeFigureOut">
              <a:rPr lang="en-US" smtClean="0"/>
              <a:t>2/18/2016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D250E6-1843-4EB3-A2E3-07F01682B7BC}" type="slidenum">
              <a:rPr lang="en-US" smtClean="0"/>
              <a:t>‹#›</a:t>
            </a:fld>
            <a:endParaRPr lang="en-US"/>
          </a:p>
        </p:txBody>
      </p:sp>
    </p:spTree>
    <p:extLst>
      <p:ext uri="{BB962C8B-B14F-4D97-AF65-F5344CB8AC3E}">
        <p14:creationId xmlns:p14="http://schemas.microsoft.com/office/powerpoint/2010/main" val="274260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A4A923-3822-41FC-91E5-D9B8316D08D8}" type="datetimeFigureOut">
              <a:rPr lang="en-US" smtClean="0"/>
              <a:t>2/18/2016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D250E6-1843-4EB3-A2E3-07F01682B7BC}" type="slidenum">
              <a:rPr lang="en-US" smtClean="0"/>
              <a:t>‹#›</a:t>
            </a:fld>
            <a:endParaRPr lang="en-US"/>
          </a:p>
        </p:txBody>
      </p:sp>
    </p:spTree>
    <p:extLst>
      <p:ext uri="{BB962C8B-B14F-4D97-AF65-F5344CB8AC3E}">
        <p14:creationId xmlns:p14="http://schemas.microsoft.com/office/powerpoint/2010/main" val="338909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4A923-3822-41FC-91E5-D9B8316D08D8}" type="datetimeFigureOut">
              <a:rPr lang="en-US" smtClean="0"/>
              <a:t>2/18/2016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D250E6-1843-4EB3-A2E3-07F01682B7BC}" type="slidenum">
              <a:rPr lang="en-US" smtClean="0"/>
              <a:t>‹#›</a:t>
            </a:fld>
            <a:endParaRPr lang="en-US"/>
          </a:p>
        </p:txBody>
      </p:sp>
    </p:spTree>
    <p:extLst>
      <p:ext uri="{BB962C8B-B14F-4D97-AF65-F5344CB8AC3E}">
        <p14:creationId xmlns:p14="http://schemas.microsoft.com/office/powerpoint/2010/main" val="788671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7" y="812800"/>
            <a:ext cx="5242983" cy="2844800"/>
          </a:xfrm>
        </p:spPr>
        <p:txBody>
          <a:bodyPr anchor="b"/>
          <a:lstStyle>
            <a:lvl1pPr>
              <a:defRPr sz="5689"/>
            </a:lvl1pPr>
          </a:lstStyle>
          <a:p>
            <a:r>
              <a:rPr lang="en-US" smtClean="0"/>
              <a:t>Click to edit Master title style</a:t>
            </a:r>
            <a:endParaRPr lang="en-US" dirty="0"/>
          </a:p>
        </p:txBody>
      </p:sp>
      <p:sp>
        <p:nvSpPr>
          <p:cNvPr id="3" name="Content Placeholder 2"/>
          <p:cNvSpPr>
            <a:spLocks noGrp="1"/>
          </p:cNvSpPr>
          <p:nvPr>
            <p:ph idx="1"/>
          </p:nvPr>
        </p:nvSpPr>
        <p:spPr>
          <a:xfrm>
            <a:off x="6910917" y="1755425"/>
            <a:ext cx="8229600" cy="8664222"/>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9717" y="3657600"/>
            <a:ext cx="5242983" cy="677615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A4A923-3822-41FC-91E5-D9B8316D08D8}" type="datetimeFigureOut">
              <a:rPr lang="en-US" smtClean="0"/>
              <a:t>2/18/2016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250E6-1843-4EB3-A2E3-07F01682B7BC}" type="slidenum">
              <a:rPr lang="en-US" smtClean="0"/>
              <a:t>‹#›</a:t>
            </a:fld>
            <a:endParaRPr lang="en-US"/>
          </a:p>
        </p:txBody>
      </p:sp>
    </p:spTree>
    <p:extLst>
      <p:ext uri="{BB962C8B-B14F-4D97-AF65-F5344CB8AC3E}">
        <p14:creationId xmlns:p14="http://schemas.microsoft.com/office/powerpoint/2010/main" val="123551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7" y="812800"/>
            <a:ext cx="5242983" cy="2844800"/>
          </a:xfrm>
        </p:spPr>
        <p:txBody>
          <a:bodyPr anchor="b"/>
          <a:lstStyle>
            <a:lvl1pPr>
              <a:defRPr sz="5689"/>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10917" y="1755425"/>
            <a:ext cx="8229600" cy="8664222"/>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r>
              <a:rPr lang="en-US" smtClean="0"/>
              <a:t>Click icon to add picture</a:t>
            </a:r>
            <a:endParaRPr lang="en-US" dirty="0"/>
          </a:p>
        </p:txBody>
      </p:sp>
      <p:sp>
        <p:nvSpPr>
          <p:cNvPr id="4" name="Text Placeholder 3"/>
          <p:cNvSpPr>
            <a:spLocks noGrp="1"/>
          </p:cNvSpPr>
          <p:nvPr>
            <p:ph type="body" sz="half" idx="2"/>
          </p:nvPr>
        </p:nvSpPr>
        <p:spPr>
          <a:xfrm>
            <a:off x="1119717" y="3657600"/>
            <a:ext cx="5242983" cy="677615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A4A923-3822-41FC-91E5-D9B8316D08D8}" type="datetimeFigureOut">
              <a:rPr lang="en-US" smtClean="0"/>
              <a:t>2/18/2016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D250E6-1843-4EB3-A2E3-07F01682B7BC}" type="slidenum">
              <a:rPr lang="en-US" smtClean="0"/>
              <a:t>‹#›</a:t>
            </a:fld>
            <a:endParaRPr lang="en-US"/>
          </a:p>
        </p:txBody>
      </p:sp>
    </p:spTree>
    <p:extLst>
      <p:ext uri="{BB962C8B-B14F-4D97-AF65-F5344CB8AC3E}">
        <p14:creationId xmlns:p14="http://schemas.microsoft.com/office/powerpoint/2010/main" val="43029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1500">
              <a:srgbClr val="B5D2EC"/>
            </a:gs>
            <a:gs pos="100000">
              <a:schemeClr val="accent1">
                <a:lumMod val="45000"/>
                <a:lumOff val="55000"/>
              </a:schemeClr>
            </a:gs>
            <a:gs pos="100000">
              <a:srgbClr val="7030A0"/>
            </a:gs>
            <a:gs pos="5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649114"/>
            <a:ext cx="14020800" cy="235655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7600" y="3245556"/>
            <a:ext cx="14020800" cy="77357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17600" y="11300181"/>
            <a:ext cx="3657600" cy="649111"/>
          </a:xfrm>
          <a:prstGeom prst="rect">
            <a:avLst/>
          </a:prstGeom>
        </p:spPr>
        <p:txBody>
          <a:bodyPr vert="horz" lIns="91440" tIns="45720" rIns="91440" bIns="45720" rtlCol="0" anchor="ctr"/>
          <a:lstStyle>
            <a:lvl1pPr algn="l">
              <a:defRPr sz="2133">
                <a:solidFill>
                  <a:schemeClr val="tx1">
                    <a:tint val="75000"/>
                  </a:schemeClr>
                </a:solidFill>
              </a:defRPr>
            </a:lvl1pPr>
          </a:lstStyle>
          <a:p>
            <a:fld id="{45A4A923-3822-41FC-91E5-D9B8316D08D8}" type="datetimeFigureOut">
              <a:rPr lang="en-US" smtClean="0"/>
              <a:t>2/18/2016</a:t>
            </a:fld>
            <a:endParaRPr lang="en-US"/>
          </a:p>
        </p:txBody>
      </p:sp>
      <p:sp>
        <p:nvSpPr>
          <p:cNvPr id="5" name="Footer Placeholder 4"/>
          <p:cNvSpPr>
            <a:spLocks noGrp="1"/>
          </p:cNvSpPr>
          <p:nvPr>
            <p:ph type="ftr" sz="quarter" idx="3"/>
          </p:nvPr>
        </p:nvSpPr>
        <p:spPr>
          <a:xfrm>
            <a:off x="5384800" y="11300181"/>
            <a:ext cx="5486400" cy="649111"/>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480800" y="11300181"/>
            <a:ext cx="3657600" cy="649111"/>
          </a:xfrm>
          <a:prstGeom prst="rect">
            <a:avLst/>
          </a:prstGeom>
        </p:spPr>
        <p:txBody>
          <a:bodyPr vert="horz" lIns="91440" tIns="45720" rIns="91440" bIns="45720" rtlCol="0" anchor="ctr"/>
          <a:lstStyle>
            <a:lvl1pPr algn="r">
              <a:defRPr sz="2133">
                <a:solidFill>
                  <a:schemeClr val="tx1">
                    <a:tint val="75000"/>
                  </a:schemeClr>
                </a:solidFill>
              </a:defRPr>
            </a:lvl1pPr>
          </a:lstStyle>
          <a:p>
            <a:fld id="{77D250E6-1843-4EB3-A2E3-07F01682B7BC}" type="slidenum">
              <a:rPr lang="en-US" smtClean="0"/>
              <a:t>‹#›</a:t>
            </a:fld>
            <a:endParaRPr lang="en-US"/>
          </a:p>
        </p:txBody>
      </p:sp>
    </p:spTree>
    <p:extLst>
      <p:ext uri="{BB962C8B-B14F-4D97-AF65-F5344CB8AC3E}">
        <p14:creationId xmlns:p14="http://schemas.microsoft.com/office/powerpoint/2010/main" val="16055981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625620" rtl="0" eaLnBrk="1" latinLnBrk="0" hangingPunct="1">
        <a:lnSpc>
          <a:spcPct val="90000"/>
        </a:lnSpc>
        <a:spcBef>
          <a:spcPct val="0"/>
        </a:spcBef>
        <a:buNone/>
        <a:defRPr sz="7822" kern="1200">
          <a:solidFill>
            <a:schemeClr val="tx1"/>
          </a:solidFill>
          <a:latin typeface="+mj-lt"/>
          <a:ea typeface="+mj-ea"/>
          <a:cs typeface="+mj-cs"/>
        </a:defRPr>
      </a:lvl1pPr>
    </p:titleStyle>
    <p:bodyStyle>
      <a:lvl1pPr marL="406405" indent="-406405" algn="l" defTabSz="1625620" rtl="0" eaLnBrk="1" latinLnBrk="0" hangingPunct="1">
        <a:lnSpc>
          <a:spcPct val="90000"/>
        </a:lnSpc>
        <a:spcBef>
          <a:spcPts val="1778"/>
        </a:spcBef>
        <a:buFont typeface="Arial" panose="020B0604020202020204" pitchFamily="34" charset="0"/>
        <a:buChar char="•"/>
        <a:defRPr sz="4978" kern="1200">
          <a:solidFill>
            <a:schemeClr val="tx1"/>
          </a:solidFill>
          <a:latin typeface="+mn-lt"/>
          <a:ea typeface="+mn-ea"/>
          <a:cs typeface="+mn-cs"/>
        </a:defRPr>
      </a:lvl1pPr>
      <a:lvl2pPr marL="1219215" indent="-406405" algn="l" defTabSz="1625620" rtl="0" eaLnBrk="1" latinLnBrk="0" hangingPunct="1">
        <a:lnSpc>
          <a:spcPct val="90000"/>
        </a:lnSpc>
        <a:spcBef>
          <a:spcPts val="889"/>
        </a:spcBef>
        <a:buFont typeface="Arial" panose="020B0604020202020204" pitchFamily="34" charset="0"/>
        <a:buChar char="•"/>
        <a:defRPr sz="4267" kern="1200">
          <a:solidFill>
            <a:schemeClr val="tx1"/>
          </a:solidFill>
          <a:latin typeface="+mn-lt"/>
          <a:ea typeface="+mn-ea"/>
          <a:cs typeface="+mn-cs"/>
        </a:defRPr>
      </a:lvl2pPr>
      <a:lvl3pPr marL="2032025" indent="-406405" algn="l" defTabSz="1625620" rtl="0" eaLnBrk="1" latinLnBrk="0" hangingPunct="1">
        <a:lnSpc>
          <a:spcPct val="90000"/>
        </a:lnSpc>
        <a:spcBef>
          <a:spcPts val="889"/>
        </a:spcBef>
        <a:buFont typeface="Arial" panose="020B0604020202020204" pitchFamily="34" charset="0"/>
        <a:buChar char="•"/>
        <a:defRPr sz="3556" kern="1200">
          <a:solidFill>
            <a:schemeClr val="tx1"/>
          </a:solidFill>
          <a:latin typeface="+mn-lt"/>
          <a:ea typeface="+mn-ea"/>
          <a:cs typeface="+mn-cs"/>
        </a:defRPr>
      </a:lvl3pPr>
      <a:lvl4pPr marL="284483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64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45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26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607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886" indent="-406405" algn="l" defTabSz="1625620"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620" rtl="0" eaLnBrk="1" latinLnBrk="0" hangingPunct="1">
        <a:defRPr sz="3200" kern="1200">
          <a:solidFill>
            <a:schemeClr val="tx1"/>
          </a:solidFill>
          <a:latin typeface="+mn-lt"/>
          <a:ea typeface="+mn-ea"/>
          <a:cs typeface="+mn-cs"/>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6.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www.goodreads.com/author/quotes/3253.Pablo_Picasso" TargetMode="External"/><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4.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image" Target="../media/image18.jpeg"/><Relationship Id="rId4" Type="http://schemas.openxmlformats.org/officeDocument/2006/relationships/image" Target="../media/image10.pn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0.pn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2.png"/><Relationship Id="rId10" Type="http://schemas.openxmlformats.org/officeDocument/2006/relationships/image" Target="../media/image24.jpeg"/><Relationship Id="rId4" Type="http://schemas.openxmlformats.org/officeDocument/2006/relationships/image" Target="../media/image11.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2.pn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11.png"/><Relationship Id="rId10" Type="http://schemas.openxmlformats.org/officeDocument/2006/relationships/image" Target="../media/image31.jpeg"/><Relationship Id="rId4" Type="http://schemas.openxmlformats.org/officeDocument/2006/relationships/image" Target="../media/image10.pn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594" y="254228"/>
            <a:ext cx="9077960" cy="4154984"/>
          </a:xfrm>
          <a:prstGeom prst="rect">
            <a:avLst/>
          </a:prstGeom>
        </p:spPr>
        <p:txBody>
          <a:bodyPr wrap="square">
            <a:spAutoFit/>
          </a:bodyPr>
          <a:lstStyle/>
          <a:p>
            <a:pPr algn="ctr"/>
            <a:r>
              <a:rPr lang="en-US" sz="6600" b="1" dirty="0">
                <a:solidFill>
                  <a:prstClr val="black"/>
                </a:solidFill>
                <a:latin typeface="Calibri Light" panose="020F0302020204030204"/>
                <a:ea typeface="+mj-ea"/>
                <a:cs typeface="+mj-cs"/>
              </a:rPr>
              <a:t>Building </a:t>
            </a:r>
            <a:r>
              <a:rPr lang="en-US" sz="6600" b="1" dirty="0" smtClean="0">
                <a:solidFill>
                  <a:prstClr val="black"/>
                </a:solidFill>
                <a:latin typeface="Calibri Light" panose="020F0302020204030204"/>
                <a:ea typeface="+mj-ea"/>
                <a:cs typeface="+mj-cs"/>
              </a:rPr>
              <a:t>a </a:t>
            </a:r>
            <a:r>
              <a:rPr lang="en-US" sz="6600" b="1" dirty="0">
                <a:solidFill>
                  <a:prstClr val="black"/>
                </a:solidFill>
                <a:latin typeface="Calibri Light" panose="020F0302020204030204"/>
                <a:ea typeface="+mj-ea"/>
                <a:cs typeface="+mj-cs"/>
              </a:rPr>
              <a:t>Sustainable </a:t>
            </a:r>
            <a:r>
              <a:rPr lang="en-US" sz="6600" b="1" dirty="0" smtClean="0">
                <a:solidFill>
                  <a:prstClr val="black"/>
                </a:solidFill>
                <a:latin typeface="Calibri Light" panose="020F0302020204030204"/>
                <a:ea typeface="+mj-ea"/>
                <a:cs typeface="+mj-cs"/>
              </a:rPr>
              <a:t>4 year Modeling </a:t>
            </a:r>
            <a:r>
              <a:rPr lang="en-US" sz="6600" b="1" dirty="0">
                <a:solidFill>
                  <a:prstClr val="black"/>
                </a:solidFill>
                <a:latin typeface="Calibri Light" panose="020F0302020204030204"/>
                <a:ea typeface="+mj-ea"/>
                <a:cs typeface="+mj-cs"/>
              </a:rPr>
              <a:t>and Simulation High School </a:t>
            </a:r>
            <a:r>
              <a:rPr lang="en-US" sz="6600" b="1" dirty="0" smtClean="0">
                <a:solidFill>
                  <a:prstClr val="black"/>
                </a:solidFill>
                <a:latin typeface="Calibri Light" panose="020F0302020204030204"/>
                <a:ea typeface="+mj-ea"/>
                <a:cs typeface="+mj-cs"/>
              </a:rPr>
              <a:t>Program</a:t>
            </a:r>
            <a:endParaRPr lang="en-US" dirty="0"/>
          </a:p>
        </p:txBody>
      </p:sp>
      <p:pic>
        <p:nvPicPr>
          <p:cNvPr id="4" name="Picture 3"/>
          <p:cNvPicPr>
            <a:picLocks noChangeAspect="1"/>
          </p:cNvPicPr>
          <p:nvPr/>
        </p:nvPicPr>
        <p:blipFill>
          <a:blip r:embed="rId2"/>
          <a:stretch>
            <a:fillRect/>
          </a:stretch>
        </p:blipFill>
        <p:spPr>
          <a:xfrm>
            <a:off x="0" y="0"/>
            <a:ext cx="6858594" cy="12193057"/>
          </a:xfrm>
          <a:prstGeom prst="rect">
            <a:avLst/>
          </a:prstGeom>
        </p:spPr>
      </p:pic>
      <p:sp>
        <p:nvSpPr>
          <p:cNvPr id="5" name="Rectangle 4"/>
          <p:cNvSpPr/>
          <p:nvPr/>
        </p:nvSpPr>
        <p:spPr>
          <a:xfrm>
            <a:off x="7531694" y="5304048"/>
            <a:ext cx="8128000" cy="4339650"/>
          </a:xfrm>
          <a:prstGeom prst="rect">
            <a:avLst/>
          </a:prstGeom>
        </p:spPr>
        <p:txBody>
          <a:bodyPr>
            <a:spAutoFit/>
          </a:bodyPr>
          <a:lstStyle/>
          <a:p>
            <a:pPr lvl="0" algn="ctr"/>
            <a:r>
              <a:rPr lang="en-US" sz="4000" dirty="0" smtClean="0">
                <a:solidFill>
                  <a:prstClr val="black"/>
                </a:solidFill>
              </a:rPr>
              <a:t>Presented by</a:t>
            </a:r>
          </a:p>
          <a:p>
            <a:pPr lvl="0" algn="ctr"/>
            <a:r>
              <a:rPr lang="en-US" sz="5400" b="1" dirty="0" smtClean="0">
                <a:solidFill>
                  <a:prstClr val="black"/>
                </a:solidFill>
              </a:rPr>
              <a:t>Lindsey Spalding</a:t>
            </a:r>
          </a:p>
          <a:p>
            <a:pPr lvl="0" algn="ctr"/>
            <a:r>
              <a:rPr lang="en-US" sz="4000" dirty="0" smtClean="0">
                <a:solidFill>
                  <a:prstClr val="black"/>
                </a:solidFill>
              </a:rPr>
              <a:t>Hagerty High School</a:t>
            </a:r>
          </a:p>
          <a:p>
            <a:pPr lvl="0" algn="ctr"/>
            <a:r>
              <a:rPr lang="en-US" sz="4400" dirty="0" smtClean="0">
                <a:solidFill>
                  <a:prstClr val="black"/>
                </a:solidFill>
              </a:rPr>
              <a:t>Seminole County Public Schools</a:t>
            </a:r>
            <a:endParaRPr lang="en-US" sz="4400" dirty="0">
              <a:solidFill>
                <a:prstClr val="black"/>
              </a:solidFill>
            </a:endParaRPr>
          </a:p>
          <a:p>
            <a:pPr lvl="0" algn="ctr"/>
            <a:r>
              <a:rPr lang="en-US" sz="5400" dirty="0" smtClean="0">
                <a:solidFill>
                  <a:prstClr val="black"/>
                </a:solidFill>
              </a:rPr>
              <a:t>407-871-0776</a:t>
            </a:r>
            <a:endParaRPr lang="en-US" sz="5400" dirty="0">
              <a:solidFill>
                <a:prstClr val="black"/>
              </a:solidFill>
            </a:endParaRPr>
          </a:p>
          <a:p>
            <a:pPr lvl="0" algn="ctr"/>
            <a:r>
              <a:rPr lang="en-US" sz="4400" b="1" dirty="0">
                <a:solidFill>
                  <a:prstClr val="black"/>
                </a:solidFill>
              </a:rPr>
              <a:t>Lindsey_spalding@scps.k12.fl.us</a:t>
            </a:r>
          </a:p>
        </p:txBody>
      </p:sp>
    </p:spTree>
    <p:extLst>
      <p:ext uri="{BB962C8B-B14F-4D97-AF65-F5344CB8AC3E}">
        <p14:creationId xmlns:p14="http://schemas.microsoft.com/office/powerpoint/2010/main" val="1612709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594" y="254228"/>
            <a:ext cx="9077960" cy="4154984"/>
          </a:xfrm>
          <a:prstGeom prst="rect">
            <a:avLst/>
          </a:prstGeom>
        </p:spPr>
        <p:txBody>
          <a:bodyPr wrap="square">
            <a:spAutoFit/>
          </a:bodyPr>
          <a:lstStyle/>
          <a:p>
            <a:pPr algn="ctr"/>
            <a:r>
              <a:rPr lang="en-US" sz="6600" b="1" dirty="0">
                <a:solidFill>
                  <a:prstClr val="black"/>
                </a:solidFill>
                <a:latin typeface="Calibri Light" panose="020F0302020204030204"/>
              </a:rPr>
              <a:t>Building </a:t>
            </a:r>
            <a:r>
              <a:rPr lang="en-US" sz="6600" b="1" dirty="0" smtClean="0">
                <a:solidFill>
                  <a:prstClr val="black"/>
                </a:solidFill>
                <a:latin typeface="Calibri Light" panose="020F0302020204030204"/>
              </a:rPr>
              <a:t>a </a:t>
            </a:r>
            <a:r>
              <a:rPr lang="en-US" sz="6600" b="1" dirty="0">
                <a:solidFill>
                  <a:prstClr val="black"/>
                </a:solidFill>
                <a:latin typeface="Calibri Light" panose="020F0302020204030204"/>
              </a:rPr>
              <a:t>Sustainable </a:t>
            </a:r>
            <a:r>
              <a:rPr lang="en-US" sz="6600" b="1" dirty="0" smtClean="0">
                <a:solidFill>
                  <a:prstClr val="black"/>
                </a:solidFill>
                <a:latin typeface="Calibri Light" panose="020F0302020204030204"/>
              </a:rPr>
              <a:t>4 year Modeling </a:t>
            </a:r>
            <a:r>
              <a:rPr lang="en-US" sz="6600" b="1" dirty="0">
                <a:solidFill>
                  <a:prstClr val="black"/>
                </a:solidFill>
                <a:latin typeface="Calibri Light" panose="020F0302020204030204"/>
              </a:rPr>
              <a:t>and Simulation High School </a:t>
            </a:r>
            <a:r>
              <a:rPr lang="en-US" sz="6600" b="1" dirty="0" smtClean="0">
                <a:solidFill>
                  <a:prstClr val="black"/>
                </a:solidFill>
                <a:latin typeface="Calibri Light" panose="020F0302020204030204"/>
              </a:rPr>
              <a:t>Program - Update</a:t>
            </a:r>
            <a:endParaRPr lang="en-US" dirty="0">
              <a:solidFill>
                <a:prstClr val="black"/>
              </a:solidFill>
            </a:endParaRPr>
          </a:p>
        </p:txBody>
      </p:sp>
      <p:pic>
        <p:nvPicPr>
          <p:cNvPr id="4" name="Picture 3"/>
          <p:cNvPicPr>
            <a:picLocks noChangeAspect="1"/>
          </p:cNvPicPr>
          <p:nvPr/>
        </p:nvPicPr>
        <p:blipFill>
          <a:blip r:embed="rId2"/>
          <a:stretch>
            <a:fillRect/>
          </a:stretch>
        </p:blipFill>
        <p:spPr>
          <a:xfrm>
            <a:off x="0" y="0"/>
            <a:ext cx="6858594" cy="12193057"/>
          </a:xfrm>
          <a:prstGeom prst="rect">
            <a:avLst/>
          </a:prstGeom>
        </p:spPr>
      </p:pic>
      <p:sp>
        <p:nvSpPr>
          <p:cNvPr id="5" name="Rectangle 4"/>
          <p:cNvSpPr/>
          <p:nvPr/>
        </p:nvSpPr>
        <p:spPr>
          <a:xfrm>
            <a:off x="7531694" y="5304048"/>
            <a:ext cx="8128000" cy="4339650"/>
          </a:xfrm>
          <a:prstGeom prst="rect">
            <a:avLst/>
          </a:prstGeom>
        </p:spPr>
        <p:txBody>
          <a:bodyPr>
            <a:spAutoFit/>
          </a:bodyPr>
          <a:lstStyle/>
          <a:p>
            <a:pPr algn="ctr"/>
            <a:r>
              <a:rPr lang="en-US" sz="4000" dirty="0" smtClean="0">
                <a:solidFill>
                  <a:prstClr val="black"/>
                </a:solidFill>
              </a:rPr>
              <a:t>Presented by</a:t>
            </a:r>
          </a:p>
          <a:p>
            <a:pPr algn="ctr"/>
            <a:r>
              <a:rPr lang="en-US" sz="5400" b="1" dirty="0" smtClean="0">
                <a:solidFill>
                  <a:prstClr val="black"/>
                </a:solidFill>
              </a:rPr>
              <a:t>Lindsey Spalding</a:t>
            </a:r>
          </a:p>
          <a:p>
            <a:pPr algn="ctr"/>
            <a:r>
              <a:rPr lang="en-US" sz="4000" dirty="0" smtClean="0">
                <a:solidFill>
                  <a:prstClr val="black"/>
                </a:solidFill>
              </a:rPr>
              <a:t>Hagerty High School</a:t>
            </a:r>
          </a:p>
          <a:p>
            <a:pPr algn="ctr"/>
            <a:r>
              <a:rPr lang="en-US" sz="4400" dirty="0" smtClean="0">
                <a:solidFill>
                  <a:prstClr val="black"/>
                </a:solidFill>
              </a:rPr>
              <a:t>Seminole County Public Schools</a:t>
            </a:r>
            <a:endParaRPr lang="en-US" sz="4400" dirty="0">
              <a:solidFill>
                <a:prstClr val="black"/>
              </a:solidFill>
            </a:endParaRPr>
          </a:p>
          <a:p>
            <a:pPr algn="ctr"/>
            <a:r>
              <a:rPr lang="en-US" sz="5400" dirty="0" smtClean="0">
                <a:solidFill>
                  <a:prstClr val="black"/>
                </a:solidFill>
              </a:rPr>
              <a:t>407-871-0776</a:t>
            </a:r>
            <a:endParaRPr lang="en-US" sz="5400" dirty="0">
              <a:solidFill>
                <a:prstClr val="black"/>
              </a:solidFill>
            </a:endParaRPr>
          </a:p>
          <a:p>
            <a:pPr algn="ctr"/>
            <a:r>
              <a:rPr lang="en-US" sz="4400" b="1" dirty="0">
                <a:solidFill>
                  <a:prstClr val="black"/>
                </a:solidFill>
              </a:rPr>
              <a:t>Lindsey_spalding@scps.k12.fl.us</a:t>
            </a:r>
          </a:p>
        </p:txBody>
      </p:sp>
    </p:spTree>
    <p:extLst>
      <p:ext uri="{BB962C8B-B14F-4D97-AF65-F5344CB8AC3E}">
        <p14:creationId xmlns:p14="http://schemas.microsoft.com/office/powerpoint/2010/main" val="39630029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29492" y="124381"/>
            <a:ext cx="15364298" cy="1482745"/>
          </a:xfrm>
          <a:prstGeom prst="rect">
            <a:avLst/>
          </a:prstGeom>
          <a:ln>
            <a:solidFill>
              <a:schemeClr val="tx1"/>
            </a:solidFill>
          </a:ln>
        </p:spPr>
        <p:txBody>
          <a:bodyPr>
            <a:normAutofit fontScale="90000" lnSpcReduction="10000"/>
          </a:bodyPr>
          <a:lstStyle>
            <a:lvl1pPr algn="l" defTabSz="1625620" rtl="0" eaLnBrk="1" latinLnBrk="0" hangingPunct="1">
              <a:lnSpc>
                <a:spcPct val="90000"/>
              </a:lnSpc>
              <a:spcBef>
                <a:spcPct val="0"/>
              </a:spcBef>
              <a:buNone/>
              <a:defRPr sz="7822" kern="1200">
                <a:solidFill>
                  <a:schemeClr val="tx1"/>
                </a:solidFill>
                <a:latin typeface="+mj-lt"/>
                <a:ea typeface="+mj-ea"/>
                <a:cs typeface="+mj-cs"/>
              </a:defRPr>
            </a:lvl1pPr>
          </a:lstStyle>
          <a:p>
            <a:pPr algn="ctr"/>
            <a:r>
              <a:rPr lang="en-US" sz="4000" b="1" dirty="0" smtClean="0"/>
              <a:t>Building a Sustainable Modeling and Simulation High School Program</a:t>
            </a:r>
          </a:p>
          <a:p>
            <a:pPr algn="ctr"/>
            <a:endParaRPr lang="en-US" sz="4000" b="1" dirty="0"/>
          </a:p>
          <a:p>
            <a:pPr algn="ctr"/>
            <a:r>
              <a:rPr lang="en-US" sz="4000" b="1" dirty="0" smtClean="0"/>
              <a:t>Working on the Final Pieces to Finish the Model</a:t>
            </a:r>
            <a:endParaRPr lang="en-US" sz="4000" b="1" dirty="0"/>
          </a:p>
        </p:txBody>
      </p:sp>
      <p:graphicFrame>
        <p:nvGraphicFramePr>
          <p:cNvPr id="7" name="Table 6"/>
          <p:cNvGraphicFramePr>
            <a:graphicFrameLocks noGrp="1"/>
          </p:cNvGraphicFramePr>
          <p:nvPr>
            <p:extLst>
              <p:ext uri="{D42A27DB-BD31-4B8C-83A1-F6EECF244321}">
                <p14:modId xmlns:p14="http://schemas.microsoft.com/office/powerpoint/2010/main" val="1053448037"/>
              </p:ext>
            </p:extLst>
          </p:nvPr>
        </p:nvGraphicFramePr>
        <p:xfrm>
          <a:off x="110836" y="1758375"/>
          <a:ext cx="10027920" cy="10216586"/>
        </p:xfrm>
        <a:graphic>
          <a:graphicData uri="http://schemas.openxmlformats.org/drawingml/2006/table">
            <a:tbl>
              <a:tblPr firstRow="1" bandRow="1">
                <a:tableStyleId>{5C22544A-7EE6-4342-B048-85BDC9FD1C3A}</a:tableStyleId>
              </a:tblPr>
              <a:tblGrid>
                <a:gridCol w="4987470"/>
                <a:gridCol w="5040450"/>
              </a:tblGrid>
              <a:tr h="588441">
                <a:tc>
                  <a:txBody>
                    <a:bodyPr/>
                    <a:lstStyle/>
                    <a:p>
                      <a:pPr algn="ctr"/>
                      <a:r>
                        <a:rPr lang="en-US" sz="2400" dirty="0" smtClean="0"/>
                        <a:t>Major Challenges</a:t>
                      </a:r>
                      <a:r>
                        <a:rPr lang="en-US" sz="2400" baseline="0" dirty="0" smtClean="0"/>
                        <a:t> </a:t>
                      </a:r>
                      <a:endParaRPr lang="en-US" sz="2400" dirty="0"/>
                    </a:p>
                  </a:txBody>
                  <a:tcPr/>
                </a:tc>
                <a:tc>
                  <a:txBody>
                    <a:bodyPr/>
                    <a:lstStyle/>
                    <a:p>
                      <a:pPr algn="ctr"/>
                      <a:r>
                        <a:rPr lang="en-US" sz="2400" dirty="0" smtClean="0"/>
                        <a:t>Major Successes</a:t>
                      </a:r>
                      <a:endParaRPr lang="en-US" sz="2400" dirty="0"/>
                    </a:p>
                  </a:txBody>
                  <a:tcPr/>
                </a:tc>
              </a:tr>
              <a:tr h="1323485">
                <a:tc>
                  <a:txBody>
                    <a:bodyPr/>
                    <a:lstStyle/>
                    <a:p>
                      <a:pPr algn="ctr"/>
                      <a:r>
                        <a:rPr lang="en-US" sz="2400" dirty="0" smtClean="0"/>
                        <a:t>Establishing</a:t>
                      </a:r>
                      <a:r>
                        <a:rPr lang="en-US" sz="2400" baseline="0" dirty="0" smtClean="0"/>
                        <a:t> an effective learning environment</a:t>
                      </a:r>
                      <a:endParaRPr lang="en-US" sz="2400" dirty="0"/>
                    </a:p>
                  </a:txBody>
                  <a:tcPr/>
                </a:tc>
                <a:tc>
                  <a:txBody>
                    <a:bodyPr/>
                    <a:lstStyle/>
                    <a:p>
                      <a:pPr algn="ctr"/>
                      <a:r>
                        <a:rPr lang="en-US" sz="2400" dirty="0" smtClean="0"/>
                        <a:t> Created 2 learning labs that effectively support teaching</a:t>
                      </a:r>
                      <a:r>
                        <a:rPr lang="en-US" sz="2400" baseline="0" dirty="0" smtClean="0"/>
                        <a:t> and learning with</a:t>
                      </a:r>
                    </a:p>
                    <a:p>
                      <a:pPr algn="ctr"/>
                      <a:r>
                        <a:rPr lang="en-US" sz="2400" baseline="0" dirty="0" smtClean="0"/>
                        <a:t>M &amp; S technologies</a:t>
                      </a:r>
                      <a:endParaRPr lang="en-US" sz="2400" dirty="0"/>
                    </a:p>
                  </a:txBody>
                  <a:tcPr/>
                </a:tc>
              </a:tr>
              <a:tr h="2009660">
                <a:tc>
                  <a:txBody>
                    <a:bodyPr/>
                    <a:lstStyle/>
                    <a:p>
                      <a:pPr marL="0" indent="0" algn="ctr">
                        <a:buFont typeface="Arial" panose="020B0604020202020204" pitchFamily="34" charset="0"/>
                        <a:buNone/>
                      </a:pPr>
                      <a:r>
                        <a:rPr lang="en-US" sz="2400" dirty="0" smtClean="0"/>
                        <a:t>Keeping up with student</a:t>
                      </a:r>
                      <a:r>
                        <a:rPr lang="en-US" sz="2400" baseline="0" dirty="0" smtClean="0"/>
                        <a:t> requirements, hardware, software and industry partners</a:t>
                      </a:r>
                    </a:p>
                    <a:p>
                      <a:pPr marL="0" indent="0" algn="ctr">
                        <a:buFont typeface="Arial" panose="020B0604020202020204" pitchFamily="34" charset="0"/>
                        <a:buNone/>
                      </a:pPr>
                      <a:r>
                        <a:rPr lang="en-US" sz="2400" baseline="0" dirty="0" smtClean="0"/>
                        <a:t>* Long term Planning required to reduce challenge yearly</a:t>
                      </a:r>
                      <a:endParaRPr lang="en-US" sz="2400" dirty="0"/>
                    </a:p>
                  </a:txBody>
                  <a:tcPr/>
                </a:tc>
                <a:tc>
                  <a:txBody>
                    <a:bodyPr/>
                    <a:lstStyle/>
                    <a:p>
                      <a:pPr marL="457200" indent="-457200" algn="ctr">
                        <a:buFont typeface="Arial" panose="020B0604020202020204" pitchFamily="34" charset="0"/>
                        <a:buChar char="•"/>
                      </a:pPr>
                      <a:r>
                        <a:rPr lang="en-US" sz="2400" dirty="0" smtClean="0"/>
                        <a:t>Students Leadership Team</a:t>
                      </a:r>
                      <a:r>
                        <a:rPr lang="en-US" sz="2400" baseline="0" dirty="0" smtClean="0"/>
                        <a:t> </a:t>
                      </a:r>
                    </a:p>
                    <a:p>
                      <a:pPr marL="457200" indent="-457200" algn="ctr">
                        <a:buFont typeface="Arial" panose="020B0604020202020204" pitchFamily="34" charset="0"/>
                        <a:buChar char="•"/>
                      </a:pPr>
                      <a:r>
                        <a:rPr lang="en-US" sz="2400" baseline="0" dirty="0" smtClean="0"/>
                        <a:t>Digital Learning Sources</a:t>
                      </a:r>
                    </a:p>
                    <a:p>
                      <a:pPr marL="457200" indent="-457200" algn="ctr">
                        <a:buFont typeface="Arial" panose="020B0604020202020204" pitchFamily="34" charset="0"/>
                        <a:buChar char="•"/>
                      </a:pPr>
                      <a:r>
                        <a:rPr lang="en-US" sz="2400" baseline="0" dirty="0" smtClean="0"/>
                        <a:t>Mentors in the Lab</a:t>
                      </a:r>
                    </a:p>
                    <a:p>
                      <a:pPr marL="457200" indent="-457200" algn="ctr">
                        <a:buFont typeface="Arial" panose="020B0604020202020204" pitchFamily="34" charset="0"/>
                        <a:buChar char="•"/>
                      </a:pPr>
                      <a:r>
                        <a:rPr lang="en-US" sz="2400" baseline="0" dirty="0" smtClean="0">
                          <a:solidFill>
                            <a:srgbClr val="C00000"/>
                          </a:solidFill>
                        </a:rPr>
                        <a:t>UCF </a:t>
                      </a:r>
                      <a:r>
                        <a:rPr lang="en-US" sz="2400" baseline="0" dirty="0" err="1" smtClean="0">
                          <a:solidFill>
                            <a:srgbClr val="C00000"/>
                          </a:solidFill>
                        </a:rPr>
                        <a:t>MaSK</a:t>
                      </a:r>
                      <a:r>
                        <a:rPr lang="en-US" sz="2400" baseline="0" dirty="0" smtClean="0">
                          <a:solidFill>
                            <a:srgbClr val="C00000"/>
                          </a:solidFill>
                        </a:rPr>
                        <a:t> club getting involved</a:t>
                      </a:r>
                    </a:p>
                    <a:p>
                      <a:pPr marL="457200" marR="0" indent="-457200" algn="ctr" defTabSz="162562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baseline="0" dirty="0" smtClean="0">
                          <a:solidFill>
                            <a:srgbClr val="C00000"/>
                          </a:solidFill>
                          <a:latin typeface="+mn-lt"/>
                          <a:cs typeface="Arial" panose="020B0604020202020204" pitchFamily="34" charset="0"/>
                        </a:rPr>
                        <a:t>Planning with feeder middle schools to streamline e-pathway.</a:t>
                      </a:r>
                      <a:endParaRPr lang="en-US" sz="2400" baseline="0" dirty="0" smtClean="0">
                        <a:solidFill>
                          <a:srgbClr val="C00000"/>
                        </a:solidFill>
                      </a:endParaRPr>
                    </a:p>
                    <a:p>
                      <a:pPr marL="0" indent="0" algn="ctr">
                        <a:buFont typeface="Arial" panose="020B0604020202020204" pitchFamily="34" charset="0"/>
                        <a:buNone/>
                      </a:pPr>
                      <a:endParaRPr lang="en-US" sz="2400" dirty="0" smtClean="0">
                        <a:solidFill>
                          <a:srgbClr val="C00000"/>
                        </a:solidFill>
                      </a:endParaRPr>
                    </a:p>
                  </a:txBody>
                  <a:tcPr/>
                </a:tc>
              </a:tr>
              <a:tr h="1427626">
                <a:tc>
                  <a:txBody>
                    <a:bodyPr/>
                    <a:lstStyle/>
                    <a:p>
                      <a:pPr marL="0" indent="0" algn="ctr">
                        <a:buFont typeface="Arial" panose="020B0604020202020204" pitchFamily="34" charset="0"/>
                        <a:buNone/>
                      </a:pPr>
                      <a:r>
                        <a:rPr lang="en-US" sz="2400" baseline="0" dirty="0" smtClean="0"/>
                        <a:t>Increasing Female Participation </a:t>
                      </a:r>
                    </a:p>
                  </a:txBody>
                  <a:tcPr/>
                </a:tc>
                <a:tc>
                  <a:txBody>
                    <a:bodyPr/>
                    <a:lstStyle/>
                    <a:p>
                      <a:pPr marL="457200" indent="-457200" algn="ctr">
                        <a:buFont typeface="Arial" panose="020B0604020202020204" pitchFamily="34" charset="0"/>
                        <a:buChar char="•"/>
                      </a:pPr>
                      <a:r>
                        <a:rPr lang="en-US" sz="2400" b="0" dirty="0" smtClean="0">
                          <a:latin typeface="+mn-lt"/>
                          <a:cs typeface="Arial" panose="020B0604020202020204" pitchFamily="34" charset="0"/>
                        </a:rPr>
                        <a:t>Community Outreach Club</a:t>
                      </a:r>
                    </a:p>
                    <a:p>
                      <a:pPr marL="457200" indent="-457200" algn="ctr">
                        <a:buFont typeface="Arial" panose="020B0604020202020204" pitchFamily="34" charset="0"/>
                        <a:buChar char="•"/>
                      </a:pPr>
                      <a:r>
                        <a:rPr lang="en-US" sz="2400" b="0" dirty="0" smtClean="0">
                          <a:latin typeface="+mn-lt"/>
                          <a:cs typeface="Arial" panose="020B0604020202020204" pitchFamily="34" charset="0"/>
                        </a:rPr>
                        <a:t>Girl Code Club</a:t>
                      </a:r>
                    </a:p>
                    <a:p>
                      <a:pPr marL="457200" indent="-457200" algn="ctr">
                        <a:buFont typeface="Arial" panose="020B0604020202020204" pitchFamily="34" charset="0"/>
                        <a:buChar char="•"/>
                      </a:pPr>
                      <a:r>
                        <a:rPr lang="en-US" sz="2400" b="0" baseline="0" dirty="0" smtClean="0">
                          <a:solidFill>
                            <a:srgbClr val="C00000"/>
                          </a:solidFill>
                          <a:latin typeface="+mn-lt"/>
                          <a:cs typeface="Arial" panose="020B0604020202020204" pitchFamily="34" charset="0"/>
                        </a:rPr>
                        <a:t>Female HHS students taught a girls STEAM camp for middle school girls.</a:t>
                      </a:r>
                    </a:p>
                    <a:p>
                      <a:pPr marL="457200" indent="-457200" algn="ctr">
                        <a:buFont typeface="Arial" panose="020B0604020202020204" pitchFamily="34" charset="0"/>
                        <a:buChar char="•"/>
                      </a:pPr>
                      <a:r>
                        <a:rPr lang="en-US" sz="2400" b="0" baseline="0" dirty="0" smtClean="0">
                          <a:solidFill>
                            <a:srgbClr val="C00000"/>
                          </a:solidFill>
                          <a:latin typeface="+mn-lt"/>
                          <a:cs typeface="Arial" panose="020B0604020202020204" pitchFamily="34" charset="0"/>
                        </a:rPr>
                        <a:t>Participated in feeder middle school STEAM night.</a:t>
                      </a:r>
                    </a:p>
                    <a:p>
                      <a:pPr marL="457200" indent="-457200" algn="l">
                        <a:buFont typeface="Arial" panose="020B0604020202020204" pitchFamily="34" charset="0"/>
                        <a:buChar char="•"/>
                      </a:pPr>
                      <a:r>
                        <a:rPr lang="en-US" sz="2400" b="0" baseline="0" dirty="0" smtClean="0">
                          <a:solidFill>
                            <a:srgbClr val="C00000"/>
                          </a:solidFill>
                          <a:latin typeface="+mn-lt"/>
                          <a:cs typeface="Arial" panose="020B0604020202020204" pitchFamily="34" charset="0"/>
                        </a:rPr>
                        <a:t>Collaboration with 3D fine art teacher = AP portfolio with 3D modeling and simulation work.</a:t>
                      </a:r>
                    </a:p>
                  </a:txBody>
                  <a:tcPr/>
                </a:tc>
              </a:tr>
              <a:tr h="611077">
                <a:tc>
                  <a:txBody>
                    <a:bodyPr/>
                    <a:lstStyle/>
                    <a:p>
                      <a:pPr marL="0" marR="0" indent="0" algn="ctr" defTabSz="162562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dirty="0" smtClean="0"/>
                        <a:t>Hiring</a:t>
                      </a:r>
                      <a:r>
                        <a:rPr lang="en-US" sz="2400" b="1" baseline="0" dirty="0" smtClean="0"/>
                        <a:t> Qualified Teachers</a:t>
                      </a:r>
                      <a:endParaRPr lang="en-US" sz="2400" b="1" dirty="0" smtClean="0"/>
                    </a:p>
                    <a:p>
                      <a:pPr marL="0" indent="0" algn="ctr">
                        <a:buFont typeface="Arial" panose="020B0604020202020204" pitchFamily="34" charset="0"/>
                        <a:buNone/>
                      </a:pPr>
                      <a:endParaRPr lang="en-US" sz="2400" baseline="0" dirty="0" smtClean="0"/>
                    </a:p>
                  </a:txBody>
                  <a:tcPr/>
                </a:tc>
                <a:tc>
                  <a:txBody>
                    <a:bodyPr/>
                    <a:lstStyle/>
                    <a:p>
                      <a:pPr marL="0" indent="0" algn="ctr">
                        <a:buFont typeface="Arial" panose="020B0604020202020204" pitchFamily="34" charset="0"/>
                        <a:buNone/>
                      </a:pPr>
                      <a:r>
                        <a:rPr lang="en-US" sz="2400" b="1" dirty="0" smtClean="0"/>
                        <a:t>2016-2017 (on going)</a:t>
                      </a:r>
                    </a:p>
                  </a:txBody>
                  <a:tcPr/>
                </a:tc>
              </a:tr>
              <a:tr h="540450">
                <a:tc>
                  <a:txBody>
                    <a:bodyPr/>
                    <a:lstStyle/>
                    <a:p>
                      <a:pPr marL="0" marR="0" indent="0" algn="ctr" defTabSz="1625620" rtl="0" eaLnBrk="1" fontAlgn="auto" latinLnBrk="0" hangingPunct="1">
                        <a:lnSpc>
                          <a:spcPct val="100000"/>
                        </a:lnSpc>
                        <a:spcBef>
                          <a:spcPts val="0"/>
                        </a:spcBef>
                        <a:spcAft>
                          <a:spcPts val="0"/>
                        </a:spcAft>
                        <a:buClrTx/>
                        <a:buSzTx/>
                        <a:buFontTx/>
                        <a:buNone/>
                        <a:tabLst/>
                        <a:defRPr/>
                      </a:pPr>
                      <a:r>
                        <a:rPr lang="en-US" sz="2400" baseline="0" dirty="0" smtClean="0"/>
                        <a:t>Curriculum Alignment to Frameworks</a:t>
                      </a:r>
                      <a:endParaRPr lang="en-US" sz="2400" dirty="0" smtClean="0"/>
                    </a:p>
                  </a:txBody>
                  <a:tcPr/>
                </a:tc>
                <a:tc>
                  <a:txBody>
                    <a:bodyPr/>
                    <a:lstStyle/>
                    <a:p>
                      <a:pPr algn="ctr"/>
                      <a:r>
                        <a:rPr lang="en-US" sz="2400" dirty="0" smtClean="0"/>
                        <a:t>On going</a:t>
                      </a:r>
                      <a:endParaRPr lang="en-US" sz="2400" dirty="0"/>
                    </a:p>
                  </a:txBody>
                  <a:tcPr/>
                </a:tc>
              </a:tr>
              <a:tr h="540450">
                <a:tc>
                  <a:txBody>
                    <a:bodyPr/>
                    <a:lstStyle/>
                    <a:p>
                      <a:pPr marL="0" marR="0" indent="0" algn="ctr" defTabSz="1625620" rtl="0" eaLnBrk="1" fontAlgn="auto" latinLnBrk="0" hangingPunct="1">
                        <a:lnSpc>
                          <a:spcPct val="100000"/>
                        </a:lnSpc>
                        <a:spcBef>
                          <a:spcPts val="0"/>
                        </a:spcBef>
                        <a:spcAft>
                          <a:spcPts val="0"/>
                        </a:spcAft>
                        <a:buClrTx/>
                        <a:buSzTx/>
                        <a:buFontTx/>
                        <a:buNone/>
                        <a:tabLst/>
                        <a:defRPr/>
                      </a:pPr>
                      <a:r>
                        <a:rPr lang="en-US" sz="2400" dirty="0" smtClean="0"/>
                        <a:t>Undergraduate pathway</a:t>
                      </a:r>
                    </a:p>
                  </a:txBody>
                  <a:tcPr/>
                </a:tc>
                <a:tc>
                  <a:txBody>
                    <a:bodyPr/>
                    <a:lstStyle/>
                    <a:p>
                      <a:pPr algn="ctr"/>
                      <a:r>
                        <a:rPr lang="en-US" sz="2400" dirty="0" smtClean="0"/>
                        <a:t>?</a:t>
                      </a:r>
                      <a:endParaRPr lang="en-US" sz="2400" dirty="0"/>
                    </a:p>
                  </a:txBody>
                  <a:tcPr/>
                </a:tc>
              </a:tr>
            </a:tbl>
          </a:graphicData>
        </a:graphic>
      </p:graphicFrame>
      <p:sp>
        <p:nvSpPr>
          <p:cNvPr id="8" name="TextBox 7"/>
          <p:cNvSpPr txBox="1"/>
          <p:nvPr/>
        </p:nvSpPr>
        <p:spPr>
          <a:xfrm>
            <a:off x="10278098" y="1758375"/>
            <a:ext cx="5977902" cy="10433625"/>
          </a:xfrm>
          <a:prstGeom prst="rect">
            <a:avLst/>
          </a:prstGeom>
          <a:noFill/>
        </p:spPr>
        <p:txBody>
          <a:bodyPr wrap="square" rtlCol="0">
            <a:spAutoFit/>
          </a:bodyPr>
          <a:lstStyle/>
          <a:p>
            <a:r>
              <a:rPr lang="en-US" sz="3200" b="1" dirty="0" smtClean="0"/>
              <a:t>Ideal Model</a:t>
            </a:r>
          </a:p>
          <a:p>
            <a:pPr marL="685800" indent="-685800">
              <a:buFont typeface="Arial" panose="020B0604020202020204" pitchFamily="34" charset="0"/>
              <a:buChar char="•"/>
            </a:pPr>
            <a:r>
              <a:rPr lang="en-US" sz="3200" dirty="0" smtClean="0"/>
              <a:t>Has a School based Program Director</a:t>
            </a:r>
          </a:p>
          <a:p>
            <a:pPr marL="685800" indent="-685800">
              <a:buFont typeface="Arial" panose="020B0604020202020204" pitchFamily="34" charset="0"/>
              <a:buChar char="•"/>
            </a:pPr>
            <a:r>
              <a:rPr lang="en-US" sz="3200" dirty="0" smtClean="0"/>
              <a:t>PLC on campus with</a:t>
            </a:r>
          </a:p>
          <a:p>
            <a:r>
              <a:rPr lang="en-US" sz="3200" dirty="0"/>
              <a:t>	</a:t>
            </a:r>
            <a:r>
              <a:rPr lang="en-US" sz="3200" dirty="0" smtClean="0"/>
              <a:t> (2-3 flexible teachers)</a:t>
            </a:r>
          </a:p>
          <a:p>
            <a:pPr marL="571500" indent="-571500">
              <a:buFont typeface="Arial" panose="020B0604020202020204" pitchFamily="34" charset="0"/>
              <a:buChar char="•"/>
            </a:pPr>
            <a:r>
              <a:rPr lang="en-US" sz="3200" dirty="0" smtClean="0"/>
              <a:t>Curriculum aligns with </a:t>
            </a:r>
            <a:r>
              <a:rPr lang="en-US" sz="3200" dirty="0"/>
              <a:t>f</a:t>
            </a:r>
            <a:r>
              <a:rPr lang="en-US" sz="3200" dirty="0" smtClean="0"/>
              <a:t>rameworks </a:t>
            </a:r>
          </a:p>
          <a:p>
            <a:pPr marL="571500" indent="-571500">
              <a:buFont typeface="Arial" panose="020B0604020202020204" pitchFamily="34" charset="0"/>
              <a:buChar char="•"/>
            </a:pPr>
            <a:r>
              <a:rPr lang="en-US" sz="3200" dirty="0" smtClean="0"/>
              <a:t>Curriculum is rigorous, diverse and supports real world problem solving</a:t>
            </a:r>
          </a:p>
          <a:p>
            <a:pPr marL="571500" indent="-571500">
              <a:buFont typeface="Arial" panose="020B0604020202020204" pitchFamily="34" charset="0"/>
              <a:buChar char="•"/>
            </a:pPr>
            <a:r>
              <a:rPr lang="en-US" sz="3200" dirty="0" smtClean="0"/>
              <a:t>School has open lab run by Mod &amp; Sim students for other academic areas.</a:t>
            </a:r>
          </a:p>
          <a:p>
            <a:pPr marL="571500" indent="-571500">
              <a:buFont typeface="Arial" panose="020B0604020202020204" pitchFamily="34" charset="0"/>
              <a:buChar char="•"/>
            </a:pPr>
            <a:r>
              <a:rPr lang="en-US" sz="3200" dirty="0" smtClean="0"/>
              <a:t>An Active Business Advisory Council</a:t>
            </a:r>
          </a:p>
          <a:p>
            <a:pPr marL="571500" indent="-571500">
              <a:buFont typeface="Arial" panose="020B0604020202020204" pitchFamily="34" charset="0"/>
              <a:buChar char="•"/>
            </a:pPr>
            <a:r>
              <a:rPr lang="en-US" sz="3200" dirty="0" smtClean="0"/>
              <a:t>Teachers and Students earn certification through NCS</a:t>
            </a:r>
          </a:p>
          <a:p>
            <a:pPr marL="571500" indent="-571500">
              <a:buFont typeface="Arial" panose="020B0604020202020204" pitchFamily="34" charset="0"/>
              <a:buChar char="•"/>
            </a:pPr>
            <a:r>
              <a:rPr lang="en-US" sz="3200" dirty="0" smtClean="0"/>
              <a:t>Model is Shared nationally</a:t>
            </a:r>
          </a:p>
          <a:p>
            <a:pPr marL="571500" indent="-571500">
              <a:buFont typeface="Arial" panose="020B0604020202020204" pitchFamily="34" charset="0"/>
              <a:buChar char="•"/>
            </a:pPr>
            <a:r>
              <a:rPr lang="en-US" sz="3200" dirty="0" smtClean="0"/>
              <a:t>Production of an Experienced Work force</a:t>
            </a:r>
          </a:p>
          <a:p>
            <a:pPr marL="571500" indent="-571500">
              <a:buFont typeface="Arial" panose="020B0604020202020204" pitchFamily="34" charset="0"/>
              <a:buChar char="•"/>
            </a:pPr>
            <a:endParaRPr lang="en-US" sz="3200" dirty="0" smtClean="0"/>
          </a:p>
        </p:txBody>
      </p:sp>
    </p:spTree>
    <p:extLst>
      <p:ext uri="{BB962C8B-B14F-4D97-AF65-F5344CB8AC3E}">
        <p14:creationId xmlns:p14="http://schemas.microsoft.com/office/powerpoint/2010/main" val="9054715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8791" y="4178734"/>
            <a:ext cx="7163218" cy="40293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882881" y="6349371"/>
            <a:ext cx="4251960" cy="239172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904417" y="5671820"/>
            <a:ext cx="5355449" cy="3012440"/>
          </a:xfrm>
          <a:prstGeom prst="rect">
            <a:avLst/>
          </a:prstGeom>
        </p:spPr>
      </p:pic>
      <p:sp>
        <p:nvSpPr>
          <p:cNvPr id="2" name="Title 1"/>
          <p:cNvSpPr>
            <a:spLocks noGrp="1"/>
          </p:cNvSpPr>
          <p:nvPr>
            <p:ph type="title"/>
          </p:nvPr>
        </p:nvSpPr>
        <p:spPr>
          <a:xfrm>
            <a:off x="1453007" y="146503"/>
            <a:ext cx="14020800" cy="2356556"/>
          </a:xfrm>
        </p:spPr>
        <p:txBody>
          <a:bodyPr>
            <a:normAutofit fontScale="90000"/>
          </a:bodyPr>
          <a:lstStyle/>
          <a:p>
            <a:pPr algn="ctr"/>
            <a:r>
              <a:rPr lang="en-US" dirty="0" smtClean="0"/>
              <a:t>Thank You For Your Time and Efforts! </a:t>
            </a:r>
            <a:br>
              <a:rPr lang="en-US" dirty="0" smtClean="0"/>
            </a:br>
            <a:r>
              <a:rPr lang="en-US" dirty="0" smtClean="0"/>
              <a:t>Any Questions?</a:t>
            </a:r>
            <a:endParaRPr lang="en-US" dirty="0"/>
          </a:p>
        </p:txBody>
      </p:sp>
      <p:sp>
        <p:nvSpPr>
          <p:cNvPr id="3" name="TextBox 2"/>
          <p:cNvSpPr txBox="1"/>
          <p:nvPr/>
        </p:nvSpPr>
        <p:spPr>
          <a:xfrm>
            <a:off x="0" y="8572500"/>
            <a:ext cx="9316461" cy="3416320"/>
          </a:xfrm>
          <a:prstGeom prst="rect">
            <a:avLst/>
          </a:prstGeom>
          <a:noFill/>
        </p:spPr>
        <p:txBody>
          <a:bodyPr wrap="none" rtlCol="0">
            <a:spAutoFit/>
          </a:bodyPr>
          <a:lstStyle/>
          <a:p>
            <a:r>
              <a:rPr lang="en-US" sz="5400" dirty="0" smtClean="0"/>
              <a:t>Lindsey Spalding</a:t>
            </a:r>
          </a:p>
          <a:p>
            <a:r>
              <a:rPr lang="en-US" sz="5400" dirty="0" smtClean="0"/>
              <a:t>HHS Modeling and Simulation</a:t>
            </a:r>
          </a:p>
          <a:p>
            <a:r>
              <a:rPr lang="en-US" sz="5400" dirty="0" smtClean="0"/>
              <a:t>407-871-0776</a:t>
            </a:r>
          </a:p>
          <a:p>
            <a:r>
              <a:rPr lang="en-US" sz="5400" dirty="0" smtClean="0"/>
              <a:t>Lindsey_spalding@scps.k12.fl.us</a:t>
            </a:r>
            <a:endParaRPr lang="en-US" sz="54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1130282" y="9199900"/>
            <a:ext cx="4958078" cy="278891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25445" y="3332117"/>
            <a:ext cx="5582332" cy="314006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0113" r="21411"/>
          <a:stretch/>
        </p:blipFill>
        <p:spPr>
          <a:xfrm rot="5400000">
            <a:off x="324517" y="5888841"/>
            <a:ext cx="1844043" cy="213977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8488" y="5721630"/>
            <a:ext cx="3454967" cy="1943419"/>
          </a:xfrm>
          <a:prstGeom prst="rect">
            <a:avLst/>
          </a:prstGeom>
        </p:spPr>
      </p:pic>
      <p:pic>
        <p:nvPicPr>
          <p:cNvPr id="13" name="Picture 12"/>
          <p:cNvPicPr>
            <a:picLocks noChangeAspect="1"/>
          </p:cNvPicPr>
          <p:nvPr/>
        </p:nvPicPr>
        <p:blipFill>
          <a:blip r:embed="rId9"/>
          <a:stretch>
            <a:fillRect/>
          </a:stretch>
        </p:blipFill>
        <p:spPr>
          <a:xfrm>
            <a:off x="3382657" y="2441299"/>
            <a:ext cx="4086197" cy="2660454"/>
          </a:xfrm>
          <a:prstGeom prst="rect">
            <a:avLst/>
          </a:prstGeom>
        </p:spPr>
      </p:pic>
      <p:pic>
        <p:nvPicPr>
          <p:cNvPr id="14" name="Picture 13"/>
          <p:cNvPicPr>
            <a:picLocks noChangeAspect="1"/>
          </p:cNvPicPr>
          <p:nvPr/>
        </p:nvPicPr>
        <p:blipFill>
          <a:blip r:embed="rId10"/>
          <a:stretch>
            <a:fillRect/>
          </a:stretch>
        </p:blipFill>
        <p:spPr>
          <a:xfrm>
            <a:off x="10135369" y="2563296"/>
            <a:ext cx="2621443" cy="2293308"/>
          </a:xfrm>
          <a:prstGeom prst="rect">
            <a:avLst/>
          </a:prstGeom>
        </p:spPr>
      </p:pic>
      <p:pic>
        <p:nvPicPr>
          <p:cNvPr id="15" name="Picture 14"/>
          <p:cNvPicPr>
            <a:picLocks noChangeAspect="1"/>
          </p:cNvPicPr>
          <p:nvPr/>
        </p:nvPicPr>
        <p:blipFill>
          <a:blip r:embed="rId11"/>
          <a:stretch>
            <a:fillRect/>
          </a:stretch>
        </p:blipFill>
        <p:spPr>
          <a:xfrm>
            <a:off x="12929017" y="2532896"/>
            <a:ext cx="3159343" cy="3248393"/>
          </a:xfrm>
          <a:prstGeom prst="rect">
            <a:avLst/>
          </a:prstGeom>
        </p:spPr>
      </p:pic>
    </p:spTree>
    <p:extLst>
      <p:ext uri="{BB962C8B-B14F-4D97-AF65-F5344CB8AC3E}">
        <p14:creationId xmlns:p14="http://schemas.microsoft.com/office/powerpoint/2010/main" val="1051570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917" y="163230"/>
            <a:ext cx="5350612" cy="3479685"/>
          </a:xfrm>
          <a:prstGeom prst="rect">
            <a:avLst/>
          </a:prstGeom>
        </p:spPr>
      </p:pic>
      <p:pic>
        <p:nvPicPr>
          <p:cNvPr id="5" name="Picture 4"/>
          <p:cNvPicPr>
            <a:picLocks noChangeAspect="1"/>
          </p:cNvPicPr>
          <p:nvPr/>
        </p:nvPicPr>
        <p:blipFill>
          <a:blip r:embed="rId3"/>
          <a:stretch>
            <a:fillRect/>
          </a:stretch>
        </p:blipFill>
        <p:spPr>
          <a:xfrm>
            <a:off x="229917" y="4328129"/>
            <a:ext cx="6829615" cy="3227729"/>
          </a:xfrm>
          <a:prstGeom prst="rect">
            <a:avLst/>
          </a:prstGeom>
        </p:spPr>
      </p:pic>
      <p:pic>
        <p:nvPicPr>
          <p:cNvPr id="6" name="Picture 5"/>
          <p:cNvPicPr>
            <a:picLocks noChangeAspect="1"/>
          </p:cNvPicPr>
          <p:nvPr/>
        </p:nvPicPr>
        <p:blipFill>
          <a:blip r:embed="rId4"/>
          <a:stretch>
            <a:fillRect/>
          </a:stretch>
        </p:blipFill>
        <p:spPr>
          <a:xfrm>
            <a:off x="417636" y="7787140"/>
            <a:ext cx="5162893" cy="3677990"/>
          </a:xfrm>
          <a:prstGeom prst="rect">
            <a:avLst/>
          </a:prstGeom>
        </p:spPr>
      </p:pic>
      <p:pic>
        <p:nvPicPr>
          <p:cNvPr id="7" name="Picture 6"/>
          <p:cNvPicPr>
            <a:picLocks noChangeAspect="1"/>
          </p:cNvPicPr>
          <p:nvPr/>
        </p:nvPicPr>
        <p:blipFill>
          <a:blip r:embed="rId5"/>
          <a:stretch>
            <a:fillRect/>
          </a:stretch>
        </p:blipFill>
        <p:spPr>
          <a:xfrm>
            <a:off x="5396135" y="8497504"/>
            <a:ext cx="8132769" cy="3694496"/>
          </a:xfrm>
          <a:prstGeom prst="rect">
            <a:avLst/>
          </a:prstGeom>
        </p:spPr>
      </p:pic>
      <p:pic>
        <p:nvPicPr>
          <p:cNvPr id="8" name="Picture 7"/>
          <p:cNvPicPr>
            <a:picLocks noChangeAspect="1"/>
          </p:cNvPicPr>
          <p:nvPr/>
        </p:nvPicPr>
        <p:blipFill>
          <a:blip r:embed="rId6"/>
          <a:stretch>
            <a:fillRect/>
          </a:stretch>
        </p:blipFill>
        <p:spPr>
          <a:xfrm>
            <a:off x="6076108" y="340219"/>
            <a:ext cx="7852329" cy="2694666"/>
          </a:xfrm>
          <a:prstGeom prst="rect">
            <a:avLst/>
          </a:prstGeom>
        </p:spPr>
      </p:pic>
      <p:pic>
        <p:nvPicPr>
          <p:cNvPr id="9" name="Picture 8"/>
          <p:cNvPicPr>
            <a:picLocks noChangeAspect="1"/>
          </p:cNvPicPr>
          <p:nvPr/>
        </p:nvPicPr>
        <p:blipFill>
          <a:blip r:embed="rId7"/>
          <a:stretch>
            <a:fillRect/>
          </a:stretch>
        </p:blipFill>
        <p:spPr>
          <a:xfrm>
            <a:off x="6312736" y="5517285"/>
            <a:ext cx="4993089" cy="2806373"/>
          </a:xfrm>
          <a:prstGeom prst="rect">
            <a:avLst/>
          </a:prstGeom>
        </p:spPr>
      </p:pic>
      <p:pic>
        <p:nvPicPr>
          <p:cNvPr id="10" name="Picture 9"/>
          <p:cNvPicPr>
            <a:picLocks noChangeAspect="1"/>
          </p:cNvPicPr>
          <p:nvPr/>
        </p:nvPicPr>
        <p:blipFill>
          <a:blip r:embed="rId8"/>
          <a:stretch>
            <a:fillRect/>
          </a:stretch>
        </p:blipFill>
        <p:spPr>
          <a:xfrm>
            <a:off x="10559028" y="3382577"/>
            <a:ext cx="4973148" cy="5114927"/>
          </a:xfrm>
          <a:prstGeom prst="rect">
            <a:avLst/>
          </a:prstGeom>
        </p:spPr>
      </p:pic>
    </p:spTree>
    <p:extLst>
      <p:ext uri="{BB962C8B-B14F-4D97-AF65-F5344CB8AC3E}">
        <p14:creationId xmlns:p14="http://schemas.microsoft.com/office/powerpoint/2010/main" val="594316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8622" y="2199690"/>
            <a:ext cx="5958765" cy="3972510"/>
          </a:xfrm>
          <a:prstGeom prst="rect">
            <a:avLst/>
          </a:prstGeom>
        </p:spPr>
      </p:pic>
      <p:sp>
        <p:nvSpPr>
          <p:cNvPr id="3" name="Rectangle 2"/>
          <p:cNvSpPr/>
          <p:nvPr/>
        </p:nvSpPr>
        <p:spPr>
          <a:xfrm>
            <a:off x="912867" y="1397615"/>
            <a:ext cx="14574520" cy="1508105"/>
          </a:xfrm>
          <a:prstGeom prst="rect">
            <a:avLst/>
          </a:prstGeom>
        </p:spPr>
        <p:txBody>
          <a:bodyPr wrap="square">
            <a:spAutoFit/>
          </a:bodyPr>
          <a:lstStyle/>
          <a:p>
            <a:r>
              <a:rPr lang="en-US" sz="4400" dirty="0">
                <a:solidFill>
                  <a:srgbClr val="181818"/>
                </a:solidFill>
                <a:latin typeface="Georgia" panose="02040502050405020303" pitchFamily="18" charset="0"/>
              </a:rPr>
              <a:t>"I </a:t>
            </a:r>
            <a:r>
              <a:rPr lang="en-US" sz="4400" dirty="0" smtClean="0">
                <a:solidFill>
                  <a:srgbClr val="181818"/>
                </a:solidFill>
                <a:latin typeface="Georgia" panose="02040502050405020303" pitchFamily="18" charset="0"/>
              </a:rPr>
              <a:t>do the things I </a:t>
            </a:r>
            <a:r>
              <a:rPr lang="en-US" sz="4400" dirty="0">
                <a:solidFill>
                  <a:srgbClr val="181818"/>
                </a:solidFill>
                <a:latin typeface="Georgia" panose="02040502050405020303" pitchFamily="18" charset="0"/>
              </a:rPr>
              <a:t>can not do, in order </a:t>
            </a:r>
            <a:r>
              <a:rPr lang="en-US" sz="4400" dirty="0" smtClean="0">
                <a:solidFill>
                  <a:srgbClr val="181818"/>
                </a:solidFill>
                <a:latin typeface="Georgia" panose="02040502050405020303" pitchFamily="18" charset="0"/>
              </a:rPr>
              <a:t>to learn </a:t>
            </a:r>
            <a:r>
              <a:rPr lang="en-US" sz="4400" dirty="0">
                <a:solidFill>
                  <a:srgbClr val="181818"/>
                </a:solidFill>
                <a:latin typeface="Georgia" panose="02040502050405020303" pitchFamily="18" charset="0"/>
              </a:rPr>
              <a:t>how to do </a:t>
            </a:r>
            <a:r>
              <a:rPr lang="en-US" sz="4400" dirty="0" smtClean="0">
                <a:solidFill>
                  <a:srgbClr val="181818"/>
                </a:solidFill>
                <a:latin typeface="Georgia" panose="02040502050405020303" pitchFamily="18" charset="0"/>
              </a:rPr>
              <a:t>them."</a:t>
            </a:r>
            <a:r>
              <a:rPr lang="en-US" sz="4400" dirty="0">
                <a:solidFill>
                  <a:srgbClr val="181818"/>
                </a:solidFill>
                <a:latin typeface="Georgia" panose="02040502050405020303" pitchFamily="18" charset="0"/>
              </a:rPr>
              <a:t> </a:t>
            </a:r>
            <a:r>
              <a:rPr lang="en-US" sz="4800" dirty="0" smtClean="0">
                <a:solidFill>
                  <a:srgbClr val="181818"/>
                </a:solidFill>
                <a:latin typeface="Georgia" panose="02040502050405020303" pitchFamily="18" charset="0"/>
              </a:rPr>
              <a:t>— </a:t>
            </a:r>
            <a:r>
              <a:rPr lang="en-US" sz="2000" dirty="0" smtClean="0">
                <a:solidFill>
                  <a:srgbClr val="666600"/>
                </a:solidFill>
                <a:latin typeface="Georgia" panose="02040502050405020303" pitchFamily="18" charset="0"/>
                <a:hlinkClick r:id="rId3" tooltip="Pablo Picasso quotes"/>
              </a:rPr>
              <a:t>Pablo </a:t>
            </a:r>
            <a:r>
              <a:rPr lang="en-US" sz="2000" dirty="0">
                <a:solidFill>
                  <a:srgbClr val="666600"/>
                </a:solidFill>
                <a:latin typeface="Georgia" panose="02040502050405020303" pitchFamily="18" charset="0"/>
                <a:hlinkClick r:id="rId3" tooltip="Pablo Picasso quotes"/>
              </a:rPr>
              <a:t>Picasso</a:t>
            </a:r>
            <a:endParaRPr lang="en-US" sz="2000" dirty="0"/>
          </a:p>
        </p:txBody>
      </p:sp>
      <p:sp>
        <p:nvSpPr>
          <p:cNvPr id="5" name="Rectangle 4"/>
          <p:cNvSpPr/>
          <p:nvPr/>
        </p:nvSpPr>
        <p:spPr>
          <a:xfrm>
            <a:off x="555359" y="305364"/>
            <a:ext cx="4172489" cy="1015663"/>
          </a:xfrm>
          <a:prstGeom prst="rect">
            <a:avLst/>
          </a:prstGeom>
          <a:noFill/>
        </p:spPr>
        <p:txBody>
          <a:bodyPr wrap="none" lIns="91440" tIns="45720" rIns="91440" bIns="45720">
            <a:spAutoFit/>
          </a:bodyPr>
          <a:lstStyle/>
          <a:p>
            <a:pPr algn="ctr"/>
            <a:r>
              <a:rPr lang="en-US"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Introduction</a:t>
            </a:r>
            <a:endPar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6" name="Rectangle 5"/>
          <p:cNvSpPr/>
          <p:nvPr/>
        </p:nvSpPr>
        <p:spPr>
          <a:xfrm>
            <a:off x="594726" y="3140504"/>
            <a:ext cx="4947187" cy="923330"/>
          </a:xfrm>
          <a:prstGeom prst="rect">
            <a:avLst/>
          </a:prstGeom>
        </p:spPr>
        <p:txBody>
          <a:bodyPr wrap="none">
            <a:spAutoFit/>
          </a:bodyPr>
          <a:lstStyle/>
          <a:p>
            <a:pPr lvl="0" algn="ctr"/>
            <a:r>
              <a:rPr lang="en-US" sz="5400" b="1" dirty="0">
                <a:solidFill>
                  <a:prstClr val="black"/>
                </a:solidFill>
              </a:rPr>
              <a:t>Lindsey </a:t>
            </a:r>
            <a:r>
              <a:rPr lang="en-US" sz="5400" b="1" dirty="0" smtClean="0">
                <a:solidFill>
                  <a:prstClr val="black"/>
                </a:solidFill>
              </a:rPr>
              <a:t>Spalding</a:t>
            </a:r>
            <a:endParaRPr lang="en-US" sz="5400" b="1" dirty="0">
              <a:solidFill>
                <a:prstClr val="black"/>
              </a:solidFill>
            </a:endParaRPr>
          </a:p>
        </p:txBody>
      </p:sp>
      <p:sp>
        <p:nvSpPr>
          <p:cNvPr id="7" name="Rectangle 6"/>
          <p:cNvSpPr/>
          <p:nvPr/>
        </p:nvSpPr>
        <p:spPr>
          <a:xfrm>
            <a:off x="594726" y="4298618"/>
            <a:ext cx="8793114" cy="3253968"/>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pP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 teach</a:t>
            </a:r>
            <a:r>
              <a:rPr lang="en-US" sz="3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s</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tudents to work individually and collaboratively building 3D models, virtual simulations and engineered </a:t>
            </a:r>
            <a:r>
              <a:rPr lang="en-US" sz="32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prototypes, </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while practicing ethical and societal awareness necessary to function in a highly technological </a:t>
            </a:r>
            <a:r>
              <a:rPr lang="en-US" sz="32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global society</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Diagram 7"/>
          <p:cNvGraphicFramePr/>
          <p:nvPr>
            <p:extLst>
              <p:ext uri="{D42A27DB-BD31-4B8C-83A1-F6EECF244321}">
                <p14:modId xmlns:p14="http://schemas.microsoft.com/office/powerpoint/2010/main" val="310194793"/>
              </p:ext>
            </p:extLst>
          </p:nvPr>
        </p:nvGraphicFramePr>
        <p:xfrm>
          <a:off x="-2642986" y="6599971"/>
          <a:ext cx="17977754" cy="70329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2153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00" y="170144"/>
            <a:ext cx="13091886" cy="2326314"/>
          </a:xfrm>
          <a:ln>
            <a:solidFill>
              <a:schemeClr val="tx1"/>
            </a:solidFill>
          </a:ln>
        </p:spPr>
        <p:txBody>
          <a:bodyPr>
            <a:normAutofit/>
          </a:bodyPr>
          <a:lstStyle/>
          <a:p>
            <a:pPr algn="ctr"/>
            <a:r>
              <a:rPr lang="en-US" sz="6600" b="1" dirty="0" smtClean="0"/>
              <a:t>Building a Sustainable Modeling and Simulation High School Program</a:t>
            </a:r>
            <a:endParaRPr lang="en-US" sz="6600" b="1" dirty="0"/>
          </a:p>
        </p:txBody>
      </p:sp>
      <p:graphicFrame>
        <p:nvGraphicFramePr>
          <p:cNvPr id="5" name="Diagram 4"/>
          <p:cNvGraphicFramePr/>
          <p:nvPr>
            <p:extLst>
              <p:ext uri="{D42A27DB-BD31-4B8C-83A1-F6EECF244321}">
                <p14:modId xmlns:p14="http://schemas.microsoft.com/office/powerpoint/2010/main" val="2073710767"/>
              </p:ext>
            </p:extLst>
          </p:nvPr>
        </p:nvGraphicFramePr>
        <p:xfrm>
          <a:off x="1625600" y="2960915"/>
          <a:ext cx="12646782" cy="8911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67640" y="2743536"/>
            <a:ext cx="3921138" cy="830997"/>
          </a:xfrm>
          <a:prstGeom prst="rect">
            <a:avLst/>
          </a:prstGeom>
          <a:noFill/>
        </p:spPr>
        <p:txBody>
          <a:bodyPr wrap="none" rtlCol="0">
            <a:spAutoFit/>
          </a:bodyPr>
          <a:lstStyle/>
          <a:p>
            <a:r>
              <a:rPr lang="en-US" sz="4800" dirty="0" smtClean="0"/>
              <a:t>The Big Picture</a:t>
            </a:r>
            <a:endParaRPr lang="en-US" sz="4800" dirty="0"/>
          </a:p>
        </p:txBody>
      </p:sp>
      <p:sp>
        <p:nvSpPr>
          <p:cNvPr id="7" name="5-Point Star 6"/>
          <p:cNvSpPr/>
          <p:nvPr/>
        </p:nvSpPr>
        <p:spPr>
          <a:xfrm>
            <a:off x="13699794" y="5486400"/>
            <a:ext cx="457200" cy="5638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13710680" y="8717643"/>
            <a:ext cx="446314" cy="4876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13710680" y="11289547"/>
            <a:ext cx="484536" cy="40427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6764868" y="11140439"/>
            <a:ext cx="550332" cy="55338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5661782" y="8473440"/>
            <a:ext cx="586618" cy="5638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738087" y="3777380"/>
            <a:ext cx="2701381" cy="523220"/>
          </a:xfrm>
          <a:prstGeom prst="rect">
            <a:avLst/>
          </a:prstGeom>
          <a:noFill/>
        </p:spPr>
        <p:txBody>
          <a:bodyPr wrap="none" rtlCol="0">
            <a:spAutoFit/>
          </a:bodyPr>
          <a:lstStyle/>
          <a:p>
            <a:r>
              <a:rPr lang="en-US" sz="2800" b="1" dirty="0" smtClean="0"/>
              <a:t>Work in Progress</a:t>
            </a:r>
            <a:endParaRPr lang="en-US" sz="2800" b="1" dirty="0"/>
          </a:p>
        </p:txBody>
      </p:sp>
    </p:spTree>
    <p:extLst>
      <p:ext uri="{BB962C8B-B14F-4D97-AF65-F5344CB8AC3E}">
        <p14:creationId xmlns:p14="http://schemas.microsoft.com/office/powerpoint/2010/main" val="1729734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826" y="1120354"/>
            <a:ext cx="3910539" cy="2147891"/>
            <a:chOff x="29808" y="4002203"/>
            <a:chExt cx="4714406" cy="2278992"/>
          </a:xfrm>
        </p:grpSpPr>
        <p:sp>
          <p:nvSpPr>
            <p:cNvPr id="6" name="Rounded Rectangle 5"/>
            <p:cNvSpPr/>
            <p:nvPr/>
          </p:nvSpPr>
          <p:spPr>
            <a:xfrm>
              <a:off x="29808" y="4002203"/>
              <a:ext cx="4714406" cy="227899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141059" y="4113454"/>
              <a:ext cx="4491904" cy="20564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Establish a pilot program to help Improve frameworks, curriculum and certification exam based on best practices in classroom</a:t>
              </a:r>
              <a:endParaRPr lang="en-US" sz="2400" b="1" kern="1200" dirty="0">
                <a:solidFill>
                  <a:schemeClr val="tx1"/>
                </a:solidFill>
              </a:endParaRPr>
            </a:p>
          </p:txBody>
        </p:sp>
      </p:grpSp>
      <p:sp>
        <p:nvSpPr>
          <p:cNvPr id="8" name="5-Point Star 7"/>
          <p:cNvSpPr/>
          <p:nvPr/>
        </p:nvSpPr>
        <p:spPr>
          <a:xfrm>
            <a:off x="75378" y="2322070"/>
            <a:ext cx="586618" cy="5638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629920" y="81425"/>
            <a:ext cx="14808200" cy="757130"/>
          </a:xfrm>
          <a:prstGeom prst="rect">
            <a:avLst/>
          </a:prstGeom>
        </p:spPr>
        <p:txBody>
          <a:bodyPr wrap="square">
            <a:spAutoFit/>
          </a:bodyPr>
          <a:lstStyle/>
          <a:p>
            <a:pPr lvl="0" algn="ctr"/>
            <a:r>
              <a:rPr lang="en-US" sz="4800" b="1" dirty="0" smtClean="0">
                <a:solidFill>
                  <a:prstClr val="black"/>
                </a:solidFill>
              </a:rPr>
              <a:t>Building a Program Model to Communicate the Big Picture.</a:t>
            </a:r>
            <a:endParaRPr lang="en-US" sz="4800" b="1" dirty="0">
              <a:solidFill>
                <a:prstClr val="black"/>
              </a:solidFill>
            </a:endParaRPr>
          </a:p>
        </p:txBody>
      </p:sp>
      <p:sp>
        <p:nvSpPr>
          <p:cNvPr id="11" name="Rectangle 10"/>
          <p:cNvSpPr/>
          <p:nvPr/>
        </p:nvSpPr>
        <p:spPr>
          <a:xfrm>
            <a:off x="4820059" y="1459651"/>
            <a:ext cx="11435941" cy="10009920"/>
          </a:xfrm>
          <a:prstGeom prst="rect">
            <a:avLst/>
          </a:prstGeom>
        </p:spPr>
        <p:txBody>
          <a:bodyPr wrap="square">
            <a:spAutoFit/>
          </a:bodyPr>
          <a:lstStyle/>
          <a:p>
            <a:pPr marL="342900" lvl="0" indent="-342900">
              <a:lnSpc>
                <a:spcPct val="107000"/>
              </a:lnSpc>
              <a:spcAft>
                <a:spcPts val="800"/>
              </a:spcAft>
              <a:buFont typeface="Arial" panose="020B0604020202020204" pitchFamily="34" charset="0"/>
              <a:buChar char="•"/>
            </a:pPr>
            <a:r>
              <a:rPr lang="en-US" sz="2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Hagerty High School (HHS) Students are </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developing career and technical abilities focusing on communicating and problem solving with modeling and simulation technologies</a:t>
            </a:r>
            <a:r>
              <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a:lnSpc>
                <a:spcPct val="107000"/>
              </a:lnSpc>
              <a:spcAft>
                <a:spcPts val="800"/>
              </a:spcAft>
              <a:buFont typeface="Arial" panose="020B0604020202020204" pitchFamily="34" charset="0"/>
              <a:buChar char="•"/>
            </a:pPr>
            <a:endPar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Students work individually and collaboratively building 3D models, virtual simulations and engineered prototypes while practicing ethical and societal awareness necessary to function in a highly technological society. </a:t>
            </a:r>
            <a:endPar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lvl="0">
              <a:lnSpc>
                <a:spcPct val="107000"/>
              </a:lnSpc>
              <a:spcAft>
                <a:spcPts val="800"/>
              </a:spcAft>
            </a:pP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US" sz="20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In coordination with the National Center for Simulation (NCS) and Seminole County Public Schools (SCPS), HHS</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offers a four year certification program giving students an opportunity to gain practical experiences in modeling and simulation conceptualization, design, development methodologies, essential programming techniques, prototype development, production processes and implementation challenges resulting in an industry accredited certification</a:t>
            </a:r>
            <a:r>
              <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p>
          <a:p>
            <a:pPr lvl="0">
              <a:lnSpc>
                <a:spcPct val="107000"/>
              </a:lnSpc>
              <a:spcAft>
                <a:spcPts val="800"/>
              </a:spcAft>
            </a:pP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This program allows students to vison themselves somewhere along the pathway to a career in Modeling and Simulation and then take action through participation in many competitive and noncompetitive projects to reach their goal. </a:t>
            </a:r>
            <a:endPar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lvl="0">
              <a:lnSpc>
                <a:spcPct val="107000"/>
              </a:lnSpc>
              <a:spcAft>
                <a:spcPts val="800"/>
              </a:spcAft>
            </a:pPr>
            <a:endPar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Students </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enhance their personal knowledge and skills by participating in and organizing community events highlighting emerging technologies and skills being practice that lead to careers in many </a:t>
            </a:r>
            <a:r>
              <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highly </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technical industries including modeling and simulation. </a:t>
            </a:r>
            <a:endPar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endPar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program is unique in its ability to motivate a large learning population due to its fluid and diverse nature. It is a great example of an interdisciplinary STEAM program that offers all students from the </a:t>
            </a:r>
            <a:r>
              <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digital artists </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to the </a:t>
            </a:r>
            <a:r>
              <a:rPr lang="en-US"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computer engineers </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an interesting and meaningful life learning experience.</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0371" y="4633809"/>
            <a:ext cx="3187982" cy="179324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191" y="9646236"/>
            <a:ext cx="4360868" cy="245298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24730" y="4655570"/>
            <a:ext cx="3856174" cy="2169098"/>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51" y="10373645"/>
            <a:ext cx="3067696" cy="172557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461967"/>
            <a:ext cx="3338656" cy="1877994"/>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320" y="7003995"/>
            <a:ext cx="3422746" cy="1925295"/>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26" y="7090134"/>
            <a:ext cx="1816497" cy="1362842"/>
          </a:xfrm>
          <a:prstGeom prst="rect">
            <a:avLst/>
          </a:prstGeom>
        </p:spPr>
      </p:pic>
      <p:sp>
        <p:nvSpPr>
          <p:cNvPr id="23" name="Rectangle 22"/>
          <p:cNvSpPr/>
          <p:nvPr/>
        </p:nvSpPr>
        <p:spPr>
          <a:xfrm>
            <a:off x="4091609" y="889521"/>
            <a:ext cx="11440221" cy="461665"/>
          </a:xfrm>
          <a:prstGeom prst="rect">
            <a:avLst/>
          </a:prstGeom>
        </p:spPr>
        <p:txBody>
          <a:bodyPr wrap="square">
            <a:spAutoFit/>
          </a:bodyPr>
          <a:lstStyle/>
          <a:p>
            <a:pPr lvl="0" algn="ctr"/>
            <a:r>
              <a:rPr lang="en-US" sz="2400" b="1" dirty="0">
                <a:solidFill>
                  <a:prstClr val="black"/>
                </a:solidFill>
              </a:rPr>
              <a:t>What a High School Modeling and Simulation Program </a:t>
            </a:r>
            <a:r>
              <a:rPr lang="en-US" sz="2400" b="1" dirty="0" smtClean="0">
                <a:solidFill>
                  <a:prstClr val="black"/>
                </a:solidFill>
              </a:rPr>
              <a:t>Offers </a:t>
            </a:r>
            <a:r>
              <a:rPr lang="en-US" sz="2400" b="1" dirty="0">
                <a:solidFill>
                  <a:prstClr val="black"/>
                </a:solidFill>
              </a:rPr>
              <a:t>Students</a:t>
            </a:r>
          </a:p>
        </p:txBody>
      </p:sp>
    </p:spTree>
    <p:extLst>
      <p:ext uri="{BB962C8B-B14F-4D97-AF65-F5344CB8AC3E}">
        <p14:creationId xmlns:p14="http://schemas.microsoft.com/office/powerpoint/2010/main" val="388466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31239" y="-232880"/>
            <a:ext cx="14020800" cy="2356556"/>
          </a:xfrm>
          <a:ln>
            <a:noFill/>
          </a:ln>
        </p:spPr>
        <p:txBody>
          <a:bodyPr>
            <a:normAutofit/>
          </a:bodyPr>
          <a:lstStyle/>
          <a:p>
            <a:pPr algn="ctr"/>
            <a:r>
              <a:rPr lang="en-US" sz="4400" b="1" dirty="0" smtClean="0"/>
              <a:t>Hagerty High School </a:t>
            </a:r>
            <a:br>
              <a:rPr lang="en-US" sz="4400" b="1" dirty="0" smtClean="0"/>
            </a:br>
            <a:r>
              <a:rPr lang="en-US" sz="4400" b="1" dirty="0" smtClean="0"/>
              <a:t>Seminole County Public Schools</a:t>
            </a:r>
            <a:endParaRPr lang="en-US" sz="4400" b="1" dirty="0"/>
          </a:p>
        </p:txBody>
      </p:sp>
      <p:pic>
        <p:nvPicPr>
          <p:cNvPr id="8" name="Picture 7"/>
          <p:cNvPicPr>
            <a:picLocks noChangeAspect="1"/>
          </p:cNvPicPr>
          <p:nvPr/>
        </p:nvPicPr>
        <p:blipFill>
          <a:blip r:embed="rId3"/>
          <a:stretch>
            <a:fillRect/>
          </a:stretch>
        </p:blipFill>
        <p:spPr>
          <a:xfrm>
            <a:off x="1463040" y="98204"/>
            <a:ext cx="2045748" cy="2045748"/>
          </a:xfrm>
          <a:prstGeom prst="rect">
            <a:avLst/>
          </a:prstGeom>
        </p:spPr>
      </p:pic>
      <p:grpSp>
        <p:nvGrpSpPr>
          <p:cNvPr id="10" name="Group 9"/>
          <p:cNvGrpSpPr/>
          <p:nvPr/>
        </p:nvGrpSpPr>
        <p:grpSpPr>
          <a:xfrm>
            <a:off x="296127" y="2623050"/>
            <a:ext cx="4163102" cy="2723928"/>
            <a:chOff x="29808" y="4002203"/>
            <a:chExt cx="4714406" cy="2278992"/>
          </a:xfrm>
        </p:grpSpPr>
        <p:sp>
          <p:nvSpPr>
            <p:cNvPr id="11" name="Rounded Rectangle 10"/>
            <p:cNvSpPr/>
            <p:nvPr/>
          </p:nvSpPr>
          <p:spPr>
            <a:xfrm>
              <a:off x="29808" y="4002203"/>
              <a:ext cx="4714406" cy="227899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p:cNvSpPr/>
            <p:nvPr/>
          </p:nvSpPr>
          <p:spPr>
            <a:xfrm>
              <a:off x="141059" y="4113454"/>
              <a:ext cx="4491904" cy="20564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Establish a pilot program to help Improve frameworks, curriculum and certification exam based on best practices in classroom</a:t>
              </a:r>
              <a:endParaRPr lang="en-US" sz="2400" b="1" kern="1200" dirty="0">
                <a:solidFill>
                  <a:schemeClr val="tx1"/>
                </a:solidFill>
              </a:endParaRPr>
            </a:p>
          </p:txBody>
        </p:sp>
      </p:grpSp>
      <p:sp>
        <p:nvSpPr>
          <p:cNvPr id="13" name="5-Point Star 12"/>
          <p:cNvSpPr/>
          <p:nvPr/>
        </p:nvSpPr>
        <p:spPr>
          <a:xfrm>
            <a:off x="737930" y="4542039"/>
            <a:ext cx="586618" cy="5638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stretch>
            <a:fillRect/>
          </a:stretch>
        </p:blipFill>
        <p:spPr>
          <a:xfrm>
            <a:off x="12900986" y="88466"/>
            <a:ext cx="1989866" cy="2020716"/>
          </a:xfrm>
          <a:prstGeom prst="rect">
            <a:avLst/>
          </a:prstGeom>
        </p:spPr>
      </p:pic>
      <p:pic>
        <p:nvPicPr>
          <p:cNvPr id="25" name="Picture 24"/>
          <p:cNvPicPr>
            <a:picLocks noChangeAspect="1"/>
          </p:cNvPicPr>
          <p:nvPr/>
        </p:nvPicPr>
        <p:blipFill>
          <a:blip r:embed="rId5"/>
          <a:stretch>
            <a:fillRect/>
          </a:stretch>
        </p:blipFill>
        <p:spPr>
          <a:xfrm>
            <a:off x="4924575" y="2171299"/>
            <a:ext cx="10416074" cy="2757878"/>
          </a:xfrm>
          <a:prstGeom prst="rect">
            <a:avLst/>
          </a:prstGeom>
        </p:spPr>
      </p:pic>
      <p:sp>
        <p:nvSpPr>
          <p:cNvPr id="29" name="TextBox 28"/>
          <p:cNvSpPr txBox="1"/>
          <p:nvPr/>
        </p:nvSpPr>
        <p:spPr>
          <a:xfrm>
            <a:off x="9238560" y="4435406"/>
            <a:ext cx="7017440" cy="7848302"/>
          </a:xfrm>
          <a:prstGeom prst="rect">
            <a:avLst/>
          </a:prstGeom>
          <a:noFill/>
        </p:spPr>
        <p:txBody>
          <a:bodyPr wrap="square" rtlCol="0">
            <a:spAutoFit/>
          </a:bodyPr>
          <a:lstStyle/>
          <a:p>
            <a:r>
              <a:rPr lang="en-US" sz="2800" b="1" dirty="0" smtClean="0"/>
              <a:t>Milestones</a:t>
            </a:r>
          </a:p>
          <a:p>
            <a:pPr marL="457200" indent="-457200">
              <a:buFont typeface="Arial" panose="020B0604020202020204" pitchFamily="34" charset="0"/>
              <a:buChar char="•"/>
            </a:pPr>
            <a:r>
              <a:rPr lang="en-US" sz="2800" b="1" dirty="0" smtClean="0"/>
              <a:t>2013-2014</a:t>
            </a:r>
            <a:r>
              <a:rPr lang="en-US" sz="2800" dirty="0" smtClean="0"/>
              <a:t> </a:t>
            </a:r>
          </a:p>
          <a:p>
            <a:pPr marL="914400" lvl="1" indent="-457200">
              <a:buFont typeface="Arial" panose="020B0604020202020204" pitchFamily="34" charset="0"/>
              <a:buChar char="•"/>
            </a:pPr>
            <a:r>
              <a:rPr lang="en-US" sz="2800" dirty="0" smtClean="0"/>
              <a:t>Frameworks reorganized by SCPS and sent to DOE for approval</a:t>
            </a:r>
          </a:p>
          <a:p>
            <a:pPr marL="914400" lvl="1" indent="-457200">
              <a:buFont typeface="Arial" panose="020B0604020202020204" pitchFamily="34" charset="0"/>
              <a:buChar char="•"/>
            </a:pPr>
            <a:r>
              <a:rPr lang="en-US" sz="2800" dirty="0" smtClean="0"/>
              <a:t>First M &amp; S Learning Lab established</a:t>
            </a:r>
          </a:p>
          <a:p>
            <a:pPr marL="914400" lvl="1" indent="-457200">
              <a:buFont typeface="Arial" panose="020B0604020202020204" pitchFamily="34" charset="0"/>
              <a:buChar char="•"/>
            </a:pPr>
            <a:r>
              <a:rPr lang="en-US" sz="2800" dirty="0" smtClean="0"/>
              <a:t>3</a:t>
            </a:r>
            <a:r>
              <a:rPr lang="en-US" sz="2800" baseline="30000" dirty="0" smtClean="0"/>
              <a:t>rd</a:t>
            </a:r>
            <a:r>
              <a:rPr lang="en-US" sz="2800" dirty="0" smtClean="0"/>
              <a:t> teacher attempt</a:t>
            </a:r>
          </a:p>
          <a:p>
            <a:pPr marL="914400" lvl="1" indent="-457200">
              <a:buFont typeface="Arial" panose="020B0604020202020204" pitchFamily="34" charset="0"/>
              <a:buChar char="•"/>
            </a:pPr>
            <a:r>
              <a:rPr lang="en-US" sz="2800" dirty="0" smtClean="0"/>
              <a:t>Student numbers doubled</a:t>
            </a:r>
          </a:p>
          <a:p>
            <a:pPr lvl="1" indent="-457200">
              <a:buFont typeface="Arial" panose="020B0604020202020204" pitchFamily="34" charset="0"/>
              <a:buChar char="•"/>
            </a:pPr>
            <a:r>
              <a:rPr lang="en-US" sz="2800" b="1" dirty="0" smtClean="0"/>
              <a:t>2014-2015</a:t>
            </a:r>
          </a:p>
          <a:p>
            <a:pPr lvl="2" indent="-457200">
              <a:buFont typeface="Arial" panose="020B0604020202020204" pitchFamily="34" charset="0"/>
              <a:buChar char="•"/>
            </a:pPr>
            <a:r>
              <a:rPr lang="en-US" sz="2800" dirty="0" smtClean="0"/>
              <a:t>Frameworks approved by DOE!</a:t>
            </a:r>
          </a:p>
          <a:p>
            <a:pPr lvl="2" indent="-457200">
              <a:buFont typeface="Arial" panose="020B0604020202020204" pitchFamily="34" charset="0"/>
              <a:buChar char="•"/>
            </a:pPr>
            <a:r>
              <a:rPr lang="en-US" sz="2800" dirty="0" smtClean="0"/>
              <a:t>2</a:t>
            </a:r>
            <a:r>
              <a:rPr lang="en-US" sz="2800" baseline="30000" dirty="0" smtClean="0"/>
              <a:t>nd</a:t>
            </a:r>
            <a:r>
              <a:rPr lang="en-US" sz="2800" dirty="0" smtClean="0"/>
              <a:t> M&amp;S Learning Lab built</a:t>
            </a:r>
          </a:p>
          <a:p>
            <a:pPr lvl="2" indent="-457200">
              <a:buFont typeface="Arial" panose="020B0604020202020204" pitchFamily="34" charset="0"/>
              <a:buChar char="•"/>
            </a:pPr>
            <a:r>
              <a:rPr lang="en-US" sz="2800" dirty="0" smtClean="0"/>
              <a:t>Beta Exam for Certification </a:t>
            </a:r>
          </a:p>
          <a:p>
            <a:pPr lvl="3" indent="-457200">
              <a:buFont typeface="Arial" panose="020B0604020202020204" pitchFamily="34" charset="0"/>
              <a:buChar char="•"/>
            </a:pPr>
            <a:r>
              <a:rPr lang="en-US" sz="2800" dirty="0" smtClean="0"/>
              <a:t>76% student pass rate</a:t>
            </a:r>
          </a:p>
          <a:p>
            <a:pPr marL="457200" indent="-457200">
              <a:buFont typeface="Arial" panose="020B0604020202020204" pitchFamily="34" charset="0"/>
              <a:buChar char="•"/>
            </a:pPr>
            <a:r>
              <a:rPr lang="en-US" sz="2800" b="1" dirty="0" smtClean="0"/>
              <a:t>2015-2016</a:t>
            </a:r>
          </a:p>
          <a:p>
            <a:pPr marL="914400" lvl="1" indent="-457200">
              <a:buFont typeface="Arial" panose="020B0604020202020204" pitchFamily="34" charset="0"/>
              <a:buChar char="•"/>
            </a:pPr>
            <a:r>
              <a:rPr lang="en-US" sz="2800" dirty="0" smtClean="0"/>
              <a:t>Certification exam approved by DOE</a:t>
            </a:r>
          </a:p>
          <a:p>
            <a:pPr marL="914400" lvl="1" indent="-457200">
              <a:buFont typeface="Arial" panose="020B0604020202020204" pitchFamily="34" charset="0"/>
              <a:buChar char="•"/>
            </a:pPr>
            <a:r>
              <a:rPr lang="en-US" sz="2800" dirty="0" smtClean="0"/>
              <a:t>1 teacher /182 students</a:t>
            </a:r>
          </a:p>
          <a:p>
            <a:pPr marL="914400" lvl="1" indent="-457200">
              <a:buFont typeface="Arial" panose="020B0604020202020204" pitchFamily="34" charset="0"/>
              <a:buChar char="•"/>
            </a:pPr>
            <a:r>
              <a:rPr lang="en-US" sz="2800" dirty="0" smtClean="0"/>
              <a:t>Challenged by a lack of teachers</a:t>
            </a:r>
          </a:p>
          <a:p>
            <a:pPr marL="914400" lvl="1"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a:p>
        </p:txBody>
      </p:sp>
      <p:pic>
        <p:nvPicPr>
          <p:cNvPr id="30" name="Picture 29"/>
          <p:cNvPicPr>
            <a:picLocks noChangeAspect="1"/>
          </p:cNvPicPr>
          <p:nvPr/>
        </p:nvPicPr>
        <p:blipFill>
          <a:blip r:embed="rId6"/>
          <a:stretch>
            <a:fillRect/>
          </a:stretch>
        </p:blipFill>
        <p:spPr>
          <a:xfrm>
            <a:off x="0" y="5709192"/>
            <a:ext cx="9158314" cy="5507448"/>
          </a:xfrm>
          <a:prstGeom prst="rect">
            <a:avLst/>
          </a:prstGeom>
        </p:spPr>
      </p:pic>
      <p:sp>
        <p:nvSpPr>
          <p:cNvPr id="2" name="Rectangle 1"/>
          <p:cNvSpPr/>
          <p:nvPr/>
        </p:nvSpPr>
        <p:spPr>
          <a:xfrm>
            <a:off x="3081079" y="2109182"/>
            <a:ext cx="10754098" cy="584775"/>
          </a:xfrm>
          <a:prstGeom prst="rect">
            <a:avLst/>
          </a:prstGeom>
        </p:spPr>
        <p:txBody>
          <a:bodyPr wrap="none">
            <a:spAutoFit/>
          </a:bodyPr>
          <a:lstStyle/>
          <a:p>
            <a:r>
              <a:rPr lang="en-US" sz="3200" dirty="0"/>
              <a:t>How </a:t>
            </a:r>
            <a:r>
              <a:rPr lang="en-US" sz="3200" dirty="0" smtClean="0"/>
              <a:t>we are </a:t>
            </a:r>
            <a:r>
              <a:rPr lang="en-US" sz="3200" dirty="0"/>
              <a:t>putting the pieces </a:t>
            </a:r>
            <a:r>
              <a:rPr lang="en-US" sz="3200" dirty="0" smtClean="0"/>
              <a:t>together to form the Big Picture</a:t>
            </a:r>
            <a:endParaRPr lang="en-US" sz="3200" dirty="0"/>
          </a:p>
        </p:txBody>
      </p:sp>
    </p:spTree>
    <p:extLst>
      <p:ext uri="{BB962C8B-B14F-4D97-AF65-F5344CB8AC3E}">
        <p14:creationId xmlns:p14="http://schemas.microsoft.com/office/powerpoint/2010/main" val="11042369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59" y="5550343"/>
            <a:ext cx="4770110" cy="2683187"/>
          </a:xfrm>
          <a:prstGeom prst="rect">
            <a:avLst/>
          </a:prstGeom>
        </p:spPr>
      </p:pic>
      <p:sp>
        <p:nvSpPr>
          <p:cNvPr id="6" name="Title 1"/>
          <p:cNvSpPr>
            <a:spLocks noGrp="1"/>
          </p:cNvSpPr>
          <p:nvPr>
            <p:ph type="title"/>
          </p:nvPr>
        </p:nvSpPr>
        <p:spPr>
          <a:xfrm>
            <a:off x="1031239" y="-232880"/>
            <a:ext cx="14020800" cy="2356556"/>
          </a:xfrm>
          <a:ln>
            <a:noFill/>
          </a:ln>
        </p:spPr>
        <p:txBody>
          <a:bodyPr>
            <a:normAutofit/>
          </a:bodyPr>
          <a:lstStyle/>
          <a:p>
            <a:pPr algn="ctr"/>
            <a:r>
              <a:rPr lang="en-US" sz="4400" b="1" dirty="0" smtClean="0"/>
              <a:t>Hagerty High School </a:t>
            </a:r>
            <a:br>
              <a:rPr lang="en-US" sz="4400" b="1" dirty="0" smtClean="0"/>
            </a:br>
            <a:r>
              <a:rPr lang="en-US" sz="4400" b="1" dirty="0" smtClean="0"/>
              <a:t>Seminole County Public Schools</a:t>
            </a:r>
            <a:endParaRPr lang="en-US" sz="4400" b="1" dirty="0"/>
          </a:p>
        </p:txBody>
      </p:sp>
      <p:pic>
        <p:nvPicPr>
          <p:cNvPr id="8" name="Picture 7"/>
          <p:cNvPicPr>
            <a:picLocks noChangeAspect="1"/>
          </p:cNvPicPr>
          <p:nvPr/>
        </p:nvPicPr>
        <p:blipFill>
          <a:blip r:embed="rId4"/>
          <a:stretch>
            <a:fillRect/>
          </a:stretch>
        </p:blipFill>
        <p:spPr>
          <a:xfrm>
            <a:off x="1463040" y="98204"/>
            <a:ext cx="2045748" cy="2045748"/>
          </a:xfrm>
          <a:prstGeom prst="rect">
            <a:avLst/>
          </a:prstGeom>
        </p:spPr>
      </p:pic>
      <p:grpSp>
        <p:nvGrpSpPr>
          <p:cNvPr id="10" name="Group 9"/>
          <p:cNvGrpSpPr/>
          <p:nvPr/>
        </p:nvGrpSpPr>
        <p:grpSpPr>
          <a:xfrm>
            <a:off x="296127" y="2623050"/>
            <a:ext cx="4163102" cy="2723928"/>
            <a:chOff x="29808" y="4002203"/>
            <a:chExt cx="4714406" cy="2278992"/>
          </a:xfrm>
        </p:grpSpPr>
        <p:sp>
          <p:nvSpPr>
            <p:cNvPr id="11" name="Rounded Rectangle 10"/>
            <p:cNvSpPr/>
            <p:nvPr/>
          </p:nvSpPr>
          <p:spPr>
            <a:xfrm>
              <a:off x="29808" y="4002203"/>
              <a:ext cx="4714406" cy="227899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p:cNvSpPr/>
            <p:nvPr/>
          </p:nvSpPr>
          <p:spPr>
            <a:xfrm>
              <a:off x="141059" y="4113454"/>
              <a:ext cx="4491904" cy="20564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Establish a pilot program to help Improve frameworks, curriculum and certification exam based on best practices in classroom</a:t>
              </a:r>
              <a:endParaRPr lang="en-US" sz="2400" b="1" kern="1200" dirty="0">
                <a:solidFill>
                  <a:schemeClr val="tx1"/>
                </a:solidFill>
              </a:endParaRPr>
            </a:p>
          </p:txBody>
        </p:sp>
      </p:grpSp>
      <p:pic>
        <p:nvPicPr>
          <p:cNvPr id="24" name="Picture 23"/>
          <p:cNvPicPr>
            <a:picLocks noChangeAspect="1"/>
          </p:cNvPicPr>
          <p:nvPr/>
        </p:nvPicPr>
        <p:blipFill>
          <a:blip r:embed="rId5"/>
          <a:stretch>
            <a:fillRect/>
          </a:stretch>
        </p:blipFill>
        <p:spPr>
          <a:xfrm>
            <a:off x="12900986" y="88466"/>
            <a:ext cx="1989866" cy="2020716"/>
          </a:xfrm>
          <a:prstGeom prst="rect">
            <a:avLst/>
          </a:prstGeom>
        </p:spPr>
      </p:pic>
      <p:pic>
        <p:nvPicPr>
          <p:cNvPr id="25" name="Picture 24"/>
          <p:cNvPicPr>
            <a:picLocks noChangeAspect="1"/>
          </p:cNvPicPr>
          <p:nvPr/>
        </p:nvPicPr>
        <p:blipFill>
          <a:blip r:embed="rId6"/>
          <a:stretch>
            <a:fillRect/>
          </a:stretch>
        </p:blipFill>
        <p:spPr>
          <a:xfrm>
            <a:off x="4924575" y="2093344"/>
            <a:ext cx="10416074" cy="2757878"/>
          </a:xfrm>
          <a:prstGeom prst="rect">
            <a:avLst/>
          </a:prstGeom>
        </p:spPr>
      </p:pic>
      <p:sp>
        <p:nvSpPr>
          <p:cNvPr id="29" name="TextBox 28"/>
          <p:cNvSpPr txBox="1"/>
          <p:nvPr/>
        </p:nvSpPr>
        <p:spPr>
          <a:xfrm>
            <a:off x="9238560" y="4435406"/>
            <a:ext cx="7017440" cy="3108543"/>
          </a:xfrm>
          <a:prstGeom prst="rect">
            <a:avLst/>
          </a:prstGeom>
          <a:noFill/>
        </p:spPr>
        <p:txBody>
          <a:bodyPr wrap="square" rtlCol="0">
            <a:spAutoFit/>
          </a:bodyPr>
          <a:lstStyle/>
          <a:p>
            <a:r>
              <a:rPr lang="en-US" sz="2800" b="1" dirty="0" smtClean="0"/>
              <a:t>Milestones</a:t>
            </a:r>
          </a:p>
          <a:p>
            <a:pPr marL="457200" indent="-457200">
              <a:buFont typeface="Arial" panose="020B0604020202020204" pitchFamily="34" charset="0"/>
              <a:buChar char="•"/>
            </a:pPr>
            <a:r>
              <a:rPr lang="en-US" sz="2800" b="1" dirty="0" smtClean="0"/>
              <a:t>2013-2014</a:t>
            </a:r>
            <a:r>
              <a:rPr lang="en-US" sz="2800" dirty="0" smtClean="0"/>
              <a:t> – 63 students</a:t>
            </a:r>
          </a:p>
          <a:p>
            <a:pPr marL="914400" lvl="1" indent="-457200">
              <a:buFont typeface="Arial" panose="020B0604020202020204" pitchFamily="34" charset="0"/>
              <a:buChar char="•"/>
            </a:pPr>
            <a:r>
              <a:rPr lang="en-US" sz="2800" b="1" dirty="0" smtClean="0"/>
              <a:t>First M &amp; S Learning Lab established</a:t>
            </a:r>
          </a:p>
          <a:p>
            <a:pPr marL="914400" lvl="1" indent="-457200">
              <a:buFont typeface="Arial" panose="020B0604020202020204" pitchFamily="34" charset="0"/>
              <a:buChar char="•"/>
            </a:pPr>
            <a:r>
              <a:rPr lang="en-US" sz="2800" dirty="0" smtClean="0"/>
              <a:t>3</a:t>
            </a:r>
            <a:r>
              <a:rPr lang="en-US" sz="2800" baseline="30000" dirty="0" smtClean="0"/>
              <a:t>rd</a:t>
            </a:r>
            <a:r>
              <a:rPr lang="en-US" sz="2800" dirty="0" smtClean="0"/>
              <a:t> teacher attempt</a:t>
            </a:r>
          </a:p>
          <a:p>
            <a:pPr marL="914400" lvl="1" indent="-457200">
              <a:buFont typeface="Arial" panose="020B0604020202020204" pitchFamily="34" charset="0"/>
              <a:buChar char="•"/>
            </a:pPr>
            <a:r>
              <a:rPr lang="en-US" sz="2800" dirty="0" smtClean="0"/>
              <a:t>Student numbers doubled</a:t>
            </a:r>
          </a:p>
          <a:p>
            <a:pPr marL="914400" lvl="1" indent="-457200">
              <a:buFont typeface="Arial" panose="020B0604020202020204" pitchFamily="34" charset="0"/>
              <a:buChar char="•"/>
            </a:pPr>
            <a:r>
              <a:rPr lang="en-US" sz="2800" dirty="0"/>
              <a:t>Frameworks reorganized by SCPS and sent to </a:t>
            </a:r>
            <a:r>
              <a:rPr lang="en-US" sz="2800" dirty="0" smtClean="0"/>
              <a:t>FLDOE </a:t>
            </a:r>
            <a:r>
              <a:rPr lang="en-US" sz="2800" dirty="0"/>
              <a:t>for </a:t>
            </a:r>
            <a:r>
              <a:rPr lang="en-US" sz="2800" dirty="0" smtClean="0"/>
              <a:t>approval</a:t>
            </a:r>
            <a:endParaRPr lang="en-US" sz="2800" dirty="0"/>
          </a:p>
        </p:txBody>
      </p:sp>
      <p:sp>
        <p:nvSpPr>
          <p:cNvPr id="14" name="5-Point Star 13"/>
          <p:cNvSpPr/>
          <p:nvPr/>
        </p:nvSpPr>
        <p:spPr>
          <a:xfrm>
            <a:off x="9839303" y="2474081"/>
            <a:ext cx="586618" cy="5638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a:stretch>
            <a:fillRect/>
          </a:stretch>
        </p:blipFill>
        <p:spPr>
          <a:xfrm>
            <a:off x="0" y="10345747"/>
            <a:ext cx="5922807" cy="1557748"/>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270" y="7479980"/>
            <a:ext cx="4112864" cy="2313486"/>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2380" y="5643175"/>
            <a:ext cx="4360987" cy="2453055"/>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43317" y="8636723"/>
            <a:ext cx="6248400" cy="3514725"/>
          </a:xfrm>
          <a:prstGeom prst="rect">
            <a:avLst/>
          </a:prstGeom>
        </p:spPr>
      </p:pic>
      <p:pic>
        <p:nvPicPr>
          <p:cNvPr id="16" name="Picture 15"/>
          <p:cNvPicPr>
            <a:picLocks noChangeAspect="1"/>
          </p:cNvPicPr>
          <p:nvPr/>
        </p:nvPicPr>
        <p:blipFill>
          <a:blip r:embed="rId11"/>
          <a:stretch>
            <a:fillRect/>
          </a:stretch>
        </p:blipFill>
        <p:spPr>
          <a:xfrm>
            <a:off x="4356786" y="8289889"/>
            <a:ext cx="3568902" cy="2006275"/>
          </a:xfrm>
          <a:prstGeom prst="rect">
            <a:avLst/>
          </a:prstGeom>
        </p:spPr>
      </p:pic>
      <p:sp>
        <p:nvSpPr>
          <p:cNvPr id="9" name="TextBox 8"/>
          <p:cNvSpPr txBox="1"/>
          <p:nvPr/>
        </p:nvSpPr>
        <p:spPr>
          <a:xfrm>
            <a:off x="9726581" y="7684547"/>
            <a:ext cx="6041398" cy="769441"/>
          </a:xfrm>
          <a:prstGeom prst="rect">
            <a:avLst/>
          </a:prstGeom>
          <a:noFill/>
        </p:spPr>
        <p:txBody>
          <a:bodyPr wrap="none" rtlCol="0">
            <a:spAutoFit/>
          </a:bodyPr>
          <a:lstStyle/>
          <a:p>
            <a:r>
              <a:rPr lang="en-US" sz="2400" b="1" dirty="0" smtClean="0"/>
              <a:t>We learned the importance of Infrastructure!</a:t>
            </a:r>
          </a:p>
          <a:p>
            <a:pPr algn="ctr"/>
            <a:r>
              <a:rPr lang="en-US" sz="2000" dirty="0" smtClean="0"/>
              <a:t>“Replace traditional Computer Labs with Learning Labs “</a:t>
            </a:r>
            <a:endParaRPr lang="en-US" sz="2000" dirty="0"/>
          </a:p>
        </p:txBody>
      </p:sp>
      <p:sp>
        <p:nvSpPr>
          <p:cNvPr id="18" name="TextBox 17"/>
          <p:cNvSpPr txBox="1"/>
          <p:nvPr/>
        </p:nvSpPr>
        <p:spPr>
          <a:xfrm>
            <a:off x="12940916" y="8941394"/>
            <a:ext cx="3374385" cy="1754326"/>
          </a:xfrm>
          <a:prstGeom prst="rect">
            <a:avLst/>
          </a:prstGeom>
          <a:noFill/>
        </p:spPr>
        <p:txBody>
          <a:bodyPr wrap="none" rtlCol="0">
            <a:spAutoFit/>
          </a:bodyPr>
          <a:lstStyle/>
          <a:p>
            <a:pPr marL="285750" indent="-285750">
              <a:buFont typeface="Arial" panose="020B0604020202020204" pitchFamily="34" charset="0"/>
              <a:buChar char="•"/>
            </a:pPr>
            <a:r>
              <a:rPr lang="en-US" b="1" dirty="0" smtClean="0"/>
              <a:t>Individual learning space</a:t>
            </a:r>
          </a:p>
          <a:p>
            <a:pPr marL="285750" indent="-285750">
              <a:buFont typeface="Arial" panose="020B0604020202020204" pitchFamily="34" charset="0"/>
              <a:buChar char="•"/>
            </a:pPr>
            <a:r>
              <a:rPr lang="en-US" b="1" dirty="0" smtClean="0"/>
              <a:t>Collaborative learning space</a:t>
            </a:r>
          </a:p>
          <a:p>
            <a:pPr marL="285750" indent="-285750">
              <a:buFont typeface="Arial" panose="020B0604020202020204" pitchFamily="34" charset="0"/>
              <a:buChar char="•"/>
            </a:pPr>
            <a:r>
              <a:rPr lang="en-US" b="1" dirty="0" smtClean="0"/>
              <a:t>Build/Testing space</a:t>
            </a:r>
          </a:p>
          <a:p>
            <a:pPr marL="285750" indent="-285750">
              <a:buFont typeface="Arial" panose="020B0604020202020204" pitchFamily="34" charset="0"/>
              <a:buChar char="•"/>
            </a:pPr>
            <a:r>
              <a:rPr lang="en-US" b="1" dirty="0" smtClean="0"/>
              <a:t>Program Supportive Hardware</a:t>
            </a:r>
          </a:p>
          <a:p>
            <a:pPr marL="285750" indent="-285750">
              <a:buFont typeface="Arial" panose="020B0604020202020204" pitchFamily="34" charset="0"/>
              <a:buChar char="•"/>
            </a:pPr>
            <a:r>
              <a:rPr lang="en-US" b="1" dirty="0" smtClean="0"/>
              <a:t>Program Supportive Software</a:t>
            </a:r>
          </a:p>
          <a:p>
            <a:endParaRPr lang="en-US" dirty="0"/>
          </a:p>
        </p:txBody>
      </p:sp>
    </p:spTree>
    <p:extLst>
      <p:ext uri="{BB962C8B-B14F-4D97-AF65-F5344CB8AC3E}">
        <p14:creationId xmlns:p14="http://schemas.microsoft.com/office/powerpoint/2010/main" val="2005754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31239" y="-232880"/>
            <a:ext cx="14020800" cy="2356556"/>
          </a:xfrm>
          <a:ln>
            <a:noFill/>
          </a:ln>
        </p:spPr>
        <p:txBody>
          <a:bodyPr>
            <a:normAutofit/>
          </a:bodyPr>
          <a:lstStyle/>
          <a:p>
            <a:pPr algn="ctr"/>
            <a:r>
              <a:rPr lang="en-US" sz="4400" b="1" dirty="0" smtClean="0"/>
              <a:t>Hagerty High School </a:t>
            </a:r>
            <a:br>
              <a:rPr lang="en-US" sz="4400" b="1" dirty="0" smtClean="0"/>
            </a:br>
            <a:r>
              <a:rPr lang="en-US" sz="4400" b="1" dirty="0" smtClean="0"/>
              <a:t>Seminole County Public Schools</a:t>
            </a:r>
            <a:endParaRPr lang="en-US" sz="4400" b="1" dirty="0"/>
          </a:p>
        </p:txBody>
      </p:sp>
      <p:pic>
        <p:nvPicPr>
          <p:cNvPr id="8" name="Picture 7"/>
          <p:cNvPicPr>
            <a:picLocks noChangeAspect="1"/>
          </p:cNvPicPr>
          <p:nvPr/>
        </p:nvPicPr>
        <p:blipFill>
          <a:blip r:embed="rId3"/>
          <a:stretch>
            <a:fillRect/>
          </a:stretch>
        </p:blipFill>
        <p:spPr>
          <a:xfrm>
            <a:off x="1463040" y="98204"/>
            <a:ext cx="2045748" cy="2045748"/>
          </a:xfrm>
          <a:prstGeom prst="rect">
            <a:avLst/>
          </a:prstGeom>
        </p:spPr>
      </p:pic>
      <p:grpSp>
        <p:nvGrpSpPr>
          <p:cNvPr id="10" name="Group 9"/>
          <p:cNvGrpSpPr/>
          <p:nvPr/>
        </p:nvGrpSpPr>
        <p:grpSpPr>
          <a:xfrm>
            <a:off x="296127" y="2623050"/>
            <a:ext cx="4163102" cy="2723928"/>
            <a:chOff x="29808" y="4002203"/>
            <a:chExt cx="4714406" cy="2278992"/>
          </a:xfrm>
        </p:grpSpPr>
        <p:sp>
          <p:nvSpPr>
            <p:cNvPr id="11" name="Rounded Rectangle 10"/>
            <p:cNvSpPr/>
            <p:nvPr/>
          </p:nvSpPr>
          <p:spPr>
            <a:xfrm>
              <a:off x="29808" y="4002203"/>
              <a:ext cx="4714406" cy="227899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p:cNvSpPr/>
            <p:nvPr/>
          </p:nvSpPr>
          <p:spPr>
            <a:xfrm>
              <a:off x="141059" y="4113454"/>
              <a:ext cx="4491904" cy="20564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Establish a pilot program to help Improve frameworks, curriculum and certification exam based on best practices in classroom</a:t>
              </a:r>
              <a:endParaRPr lang="en-US" sz="2400" b="1" kern="1200" dirty="0">
                <a:solidFill>
                  <a:schemeClr val="tx1"/>
                </a:solidFill>
              </a:endParaRPr>
            </a:p>
          </p:txBody>
        </p:sp>
      </p:grpSp>
      <p:pic>
        <p:nvPicPr>
          <p:cNvPr id="24" name="Picture 23"/>
          <p:cNvPicPr>
            <a:picLocks noChangeAspect="1"/>
          </p:cNvPicPr>
          <p:nvPr/>
        </p:nvPicPr>
        <p:blipFill>
          <a:blip r:embed="rId4"/>
          <a:stretch>
            <a:fillRect/>
          </a:stretch>
        </p:blipFill>
        <p:spPr>
          <a:xfrm>
            <a:off x="13165229" y="38828"/>
            <a:ext cx="1989866" cy="2020716"/>
          </a:xfrm>
          <a:prstGeom prst="rect">
            <a:avLst/>
          </a:prstGeom>
        </p:spPr>
      </p:pic>
      <p:pic>
        <p:nvPicPr>
          <p:cNvPr id="25" name="Picture 24"/>
          <p:cNvPicPr>
            <a:picLocks noChangeAspect="1"/>
          </p:cNvPicPr>
          <p:nvPr/>
        </p:nvPicPr>
        <p:blipFill>
          <a:blip r:embed="rId5"/>
          <a:stretch>
            <a:fillRect/>
          </a:stretch>
        </p:blipFill>
        <p:spPr>
          <a:xfrm>
            <a:off x="4691902" y="1692022"/>
            <a:ext cx="10416074" cy="2757878"/>
          </a:xfrm>
          <a:prstGeom prst="rect">
            <a:avLst/>
          </a:prstGeom>
        </p:spPr>
      </p:pic>
      <p:sp>
        <p:nvSpPr>
          <p:cNvPr id="29" name="TextBox 28"/>
          <p:cNvSpPr txBox="1"/>
          <p:nvPr/>
        </p:nvSpPr>
        <p:spPr>
          <a:xfrm>
            <a:off x="9238560" y="3904714"/>
            <a:ext cx="7017440" cy="2677656"/>
          </a:xfrm>
          <a:prstGeom prst="rect">
            <a:avLst/>
          </a:prstGeom>
          <a:noFill/>
        </p:spPr>
        <p:txBody>
          <a:bodyPr wrap="square" rtlCol="0">
            <a:spAutoFit/>
          </a:bodyPr>
          <a:lstStyle/>
          <a:p>
            <a:r>
              <a:rPr lang="en-US" sz="2800" b="1" dirty="0" smtClean="0"/>
              <a:t>Milestones</a:t>
            </a:r>
          </a:p>
          <a:p>
            <a:pPr lvl="1" indent="-457200">
              <a:buFont typeface="Arial" panose="020B0604020202020204" pitchFamily="34" charset="0"/>
              <a:buChar char="•"/>
            </a:pPr>
            <a:r>
              <a:rPr lang="en-US" sz="2800" b="1" dirty="0" smtClean="0"/>
              <a:t>2014-2015 – 130 students</a:t>
            </a:r>
          </a:p>
          <a:p>
            <a:pPr lvl="2" indent="-457200">
              <a:buFont typeface="Arial" panose="020B0604020202020204" pitchFamily="34" charset="0"/>
              <a:buChar char="•"/>
            </a:pPr>
            <a:r>
              <a:rPr lang="en-US" sz="2800" dirty="0" smtClean="0"/>
              <a:t>Frameworks approved by FLDOE!</a:t>
            </a:r>
          </a:p>
          <a:p>
            <a:pPr lvl="2" indent="-457200">
              <a:buFont typeface="Arial" panose="020B0604020202020204" pitchFamily="34" charset="0"/>
              <a:buChar char="•"/>
            </a:pPr>
            <a:r>
              <a:rPr lang="en-US" sz="2800" dirty="0" smtClean="0"/>
              <a:t>2</a:t>
            </a:r>
            <a:r>
              <a:rPr lang="en-US" sz="2800" baseline="30000" dirty="0" smtClean="0"/>
              <a:t>nd</a:t>
            </a:r>
            <a:r>
              <a:rPr lang="en-US" sz="2800" dirty="0" smtClean="0"/>
              <a:t> M&amp;S Learning Lab built</a:t>
            </a:r>
          </a:p>
          <a:p>
            <a:pPr lvl="2" indent="-457200">
              <a:buFont typeface="Arial" panose="020B0604020202020204" pitchFamily="34" charset="0"/>
              <a:buChar char="•"/>
            </a:pPr>
            <a:r>
              <a:rPr lang="en-US" sz="2800" b="1" dirty="0" smtClean="0"/>
              <a:t>Beta Exam for Certification </a:t>
            </a:r>
          </a:p>
          <a:p>
            <a:pPr lvl="3" indent="-457200">
              <a:buFont typeface="Arial" panose="020B0604020202020204" pitchFamily="34" charset="0"/>
              <a:buChar char="•"/>
            </a:pPr>
            <a:r>
              <a:rPr lang="en-US" sz="2800" dirty="0" smtClean="0"/>
              <a:t>76% student pass rate</a:t>
            </a:r>
          </a:p>
        </p:txBody>
      </p:sp>
      <p:sp>
        <p:nvSpPr>
          <p:cNvPr id="14" name="5-Point Star 13"/>
          <p:cNvSpPr/>
          <p:nvPr/>
        </p:nvSpPr>
        <p:spPr>
          <a:xfrm>
            <a:off x="11786930" y="2091423"/>
            <a:ext cx="586618" cy="5638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783" y="4449900"/>
            <a:ext cx="4361104" cy="2453121"/>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658" y="5479949"/>
            <a:ext cx="4078329" cy="2294060"/>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271" y="8024245"/>
            <a:ext cx="2021234" cy="1967804"/>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1123" y="7886349"/>
            <a:ext cx="1549822" cy="2105700"/>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59229" y="7128016"/>
            <a:ext cx="4792907" cy="2848275"/>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86" y="10114727"/>
            <a:ext cx="3503276" cy="1970593"/>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10308" y="10027612"/>
            <a:ext cx="3165852" cy="2110568"/>
          </a:xfrm>
          <a:prstGeom prst="rect">
            <a:avLst/>
          </a:prstGeom>
        </p:spPr>
      </p:pic>
      <p:sp>
        <p:nvSpPr>
          <p:cNvPr id="2" name="Rectangle 1"/>
          <p:cNvSpPr/>
          <p:nvPr/>
        </p:nvSpPr>
        <p:spPr>
          <a:xfrm>
            <a:off x="9350378" y="6626979"/>
            <a:ext cx="6868776" cy="5632311"/>
          </a:xfrm>
          <a:prstGeom prst="rect">
            <a:avLst/>
          </a:prstGeom>
        </p:spPr>
        <p:txBody>
          <a:bodyPr wrap="square">
            <a:spAutoFit/>
          </a:bodyPr>
          <a:lstStyle/>
          <a:p>
            <a:pPr lvl="0" algn="ctr"/>
            <a:r>
              <a:rPr lang="en-US" sz="2400" b="1" dirty="0">
                <a:solidFill>
                  <a:prstClr val="black"/>
                </a:solidFill>
              </a:rPr>
              <a:t>We learned </a:t>
            </a:r>
            <a:r>
              <a:rPr lang="en-US" sz="2400" b="1" dirty="0" smtClean="0">
                <a:solidFill>
                  <a:prstClr val="black"/>
                </a:solidFill>
              </a:rPr>
              <a:t>the importance of finding the best</a:t>
            </a:r>
          </a:p>
          <a:p>
            <a:pPr lvl="0" algn="ctr"/>
            <a:r>
              <a:rPr lang="en-US" sz="2400" b="1" dirty="0" smtClean="0">
                <a:solidFill>
                  <a:prstClr val="black"/>
                </a:solidFill>
              </a:rPr>
              <a:t> resources and tools needed to support learning in a </a:t>
            </a:r>
          </a:p>
          <a:p>
            <a:pPr lvl="0" algn="ctr"/>
            <a:r>
              <a:rPr lang="en-US" sz="2400" b="1" dirty="0" smtClean="0">
                <a:solidFill>
                  <a:prstClr val="black"/>
                </a:solidFill>
              </a:rPr>
              <a:t>Modeling and Simulation Learning Lab.</a:t>
            </a:r>
          </a:p>
          <a:p>
            <a:pPr lvl="0"/>
            <a:endParaRPr lang="en-US" sz="2400" b="1" dirty="0" smtClean="0">
              <a:solidFill>
                <a:prstClr val="black"/>
              </a:solidFill>
            </a:endParaRPr>
          </a:p>
          <a:p>
            <a:pPr marL="800100" lvl="1" indent="-342900">
              <a:buFont typeface="Arial" panose="020B0604020202020204" pitchFamily="34" charset="0"/>
              <a:buChar char="•"/>
            </a:pPr>
            <a:r>
              <a:rPr lang="en-US" sz="2400" dirty="0" smtClean="0">
                <a:solidFill>
                  <a:prstClr val="black"/>
                </a:solidFill>
              </a:rPr>
              <a:t>Hardware built to handle high fidelity graphics </a:t>
            </a:r>
          </a:p>
          <a:p>
            <a:pPr lvl="1"/>
            <a:r>
              <a:rPr lang="en-US" sz="2400" dirty="0" smtClean="0">
                <a:solidFill>
                  <a:prstClr val="black"/>
                </a:solidFill>
              </a:rPr>
              <a:t>	with processing speeds to render full   </a:t>
            </a:r>
            <a:br>
              <a:rPr lang="en-US" sz="2400" dirty="0" smtClean="0">
                <a:solidFill>
                  <a:prstClr val="black"/>
                </a:solidFill>
              </a:rPr>
            </a:br>
            <a:r>
              <a:rPr lang="en-US" sz="2400" dirty="0" smtClean="0">
                <a:solidFill>
                  <a:prstClr val="black"/>
                </a:solidFill>
              </a:rPr>
              <a:t>      simulations. </a:t>
            </a:r>
          </a:p>
          <a:p>
            <a:pPr marL="800100" lvl="1" indent="-342900">
              <a:buFont typeface="Arial" panose="020B0604020202020204" pitchFamily="34" charset="0"/>
              <a:buChar char="•"/>
            </a:pPr>
            <a:r>
              <a:rPr lang="en-US" sz="2400" dirty="0" smtClean="0">
                <a:solidFill>
                  <a:prstClr val="black"/>
                </a:solidFill>
              </a:rPr>
              <a:t>Free software to reduce program costs</a:t>
            </a:r>
          </a:p>
          <a:p>
            <a:pPr marL="1257300" lvl="2" indent="-342900">
              <a:buFont typeface="Arial" panose="020B0604020202020204" pitchFamily="34" charset="0"/>
              <a:buChar char="•"/>
            </a:pPr>
            <a:r>
              <a:rPr lang="en-US" sz="2400" dirty="0" smtClean="0">
                <a:solidFill>
                  <a:prstClr val="black"/>
                </a:solidFill>
              </a:rPr>
              <a:t>Autodesk offers many choices </a:t>
            </a:r>
          </a:p>
          <a:p>
            <a:pPr marL="1257300" lvl="2" indent="-342900">
              <a:buFont typeface="Arial" panose="020B0604020202020204" pitchFamily="34" charset="0"/>
              <a:buChar char="•"/>
            </a:pPr>
            <a:r>
              <a:rPr lang="en-US" sz="2400" dirty="0" smtClean="0">
                <a:solidFill>
                  <a:prstClr val="black"/>
                </a:solidFill>
              </a:rPr>
              <a:t>Unreal Engine 4 and Unity </a:t>
            </a:r>
          </a:p>
          <a:p>
            <a:pPr marL="800100" lvl="1" indent="-342900">
              <a:buFont typeface="Arial" panose="020B0604020202020204" pitchFamily="34" charset="0"/>
              <a:buChar char="•"/>
            </a:pPr>
            <a:r>
              <a:rPr lang="en-US" sz="2400" dirty="0" smtClean="0">
                <a:solidFill>
                  <a:prstClr val="black"/>
                </a:solidFill>
              </a:rPr>
              <a:t>Teacher training and technical Support	</a:t>
            </a:r>
            <a:br>
              <a:rPr lang="en-US" sz="2400" dirty="0" smtClean="0">
                <a:solidFill>
                  <a:prstClr val="black"/>
                </a:solidFill>
              </a:rPr>
            </a:br>
            <a:endParaRPr lang="en-US" sz="2400" dirty="0">
              <a:solidFill>
                <a:prstClr val="black"/>
              </a:solidFill>
            </a:endParaRPr>
          </a:p>
          <a:p>
            <a:pPr lvl="0" algn="ctr"/>
            <a:r>
              <a:rPr lang="en-US" sz="2400" b="1" dirty="0" smtClean="0">
                <a:solidFill>
                  <a:prstClr val="black"/>
                </a:solidFill>
              </a:rPr>
              <a:t>We also learned the value of Student Leadership</a:t>
            </a:r>
          </a:p>
          <a:p>
            <a:pPr lvl="0" algn="ctr"/>
            <a:r>
              <a:rPr lang="en-US" sz="2400" b="1" dirty="0">
                <a:solidFill>
                  <a:prstClr val="black"/>
                </a:solidFill>
              </a:rPr>
              <a:t>	</a:t>
            </a:r>
            <a:r>
              <a:rPr lang="en-US" b="1" dirty="0" smtClean="0">
                <a:solidFill>
                  <a:prstClr val="black"/>
                </a:solidFill>
              </a:rPr>
              <a:t>The </a:t>
            </a:r>
            <a:r>
              <a:rPr lang="en-US" b="1" dirty="0">
                <a:solidFill>
                  <a:prstClr val="black"/>
                </a:solidFill>
              </a:rPr>
              <a:t>Mod Squad </a:t>
            </a:r>
            <a:r>
              <a:rPr lang="en-US" b="1" dirty="0" smtClean="0">
                <a:solidFill>
                  <a:prstClr val="black"/>
                </a:solidFill>
              </a:rPr>
              <a:t>– Community Out Reach Club</a:t>
            </a:r>
          </a:p>
          <a:p>
            <a:pPr lvl="0" algn="ctr"/>
            <a:r>
              <a:rPr lang="en-US" sz="2400" b="1" dirty="0" smtClean="0">
                <a:solidFill>
                  <a:prstClr val="black"/>
                </a:solidFill>
              </a:rPr>
              <a:t>http</a:t>
            </a:r>
            <a:r>
              <a:rPr lang="en-US" sz="2400" b="1" dirty="0">
                <a:solidFill>
                  <a:prstClr val="black"/>
                </a:solidFill>
              </a:rPr>
              <a:t>://www.modelingandsimulationhhs.org/</a:t>
            </a:r>
          </a:p>
        </p:txBody>
      </p:sp>
    </p:spTree>
    <p:extLst>
      <p:ext uri="{BB962C8B-B14F-4D97-AF65-F5344CB8AC3E}">
        <p14:creationId xmlns:p14="http://schemas.microsoft.com/office/powerpoint/2010/main" val="3422959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4891030" y="2148961"/>
            <a:ext cx="10416074" cy="2757878"/>
          </a:xfrm>
          <a:prstGeom prst="rect">
            <a:avLst/>
          </a:prstGeom>
        </p:spPr>
      </p:pic>
      <p:sp>
        <p:nvSpPr>
          <p:cNvPr id="6" name="Title 1"/>
          <p:cNvSpPr>
            <a:spLocks noGrp="1"/>
          </p:cNvSpPr>
          <p:nvPr>
            <p:ph type="title"/>
          </p:nvPr>
        </p:nvSpPr>
        <p:spPr>
          <a:xfrm>
            <a:off x="1031239" y="-232880"/>
            <a:ext cx="14020800" cy="2356556"/>
          </a:xfrm>
          <a:ln>
            <a:noFill/>
          </a:ln>
        </p:spPr>
        <p:txBody>
          <a:bodyPr>
            <a:normAutofit/>
          </a:bodyPr>
          <a:lstStyle/>
          <a:p>
            <a:pPr algn="ctr"/>
            <a:r>
              <a:rPr lang="en-US" sz="4400" b="1" dirty="0" smtClean="0"/>
              <a:t>Hagerty High School </a:t>
            </a:r>
            <a:br>
              <a:rPr lang="en-US" sz="4400" b="1" dirty="0" smtClean="0"/>
            </a:br>
            <a:r>
              <a:rPr lang="en-US" sz="4400" b="1" dirty="0" smtClean="0"/>
              <a:t>Seminole County Public Schools</a:t>
            </a:r>
            <a:endParaRPr lang="en-US" sz="4400" b="1" dirty="0"/>
          </a:p>
        </p:txBody>
      </p:sp>
      <p:pic>
        <p:nvPicPr>
          <p:cNvPr id="8" name="Picture 7"/>
          <p:cNvPicPr>
            <a:picLocks noChangeAspect="1"/>
          </p:cNvPicPr>
          <p:nvPr/>
        </p:nvPicPr>
        <p:blipFill>
          <a:blip r:embed="rId4"/>
          <a:stretch>
            <a:fillRect/>
          </a:stretch>
        </p:blipFill>
        <p:spPr>
          <a:xfrm>
            <a:off x="1463040" y="98204"/>
            <a:ext cx="2045748" cy="2045748"/>
          </a:xfrm>
          <a:prstGeom prst="rect">
            <a:avLst/>
          </a:prstGeom>
        </p:spPr>
      </p:pic>
      <p:grpSp>
        <p:nvGrpSpPr>
          <p:cNvPr id="10" name="Group 9"/>
          <p:cNvGrpSpPr/>
          <p:nvPr/>
        </p:nvGrpSpPr>
        <p:grpSpPr>
          <a:xfrm>
            <a:off x="296127" y="2623050"/>
            <a:ext cx="4163102" cy="2723928"/>
            <a:chOff x="29808" y="4002203"/>
            <a:chExt cx="4714406" cy="2278992"/>
          </a:xfrm>
        </p:grpSpPr>
        <p:sp>
          <p:nvSpPr>
            <p:cNvPr id="11" name="Rounded Rectangle 10"/>
            <p:cNvSpPr/>
            <p:nvPr/>
          </p:nvSpPr>
          <p:spPr>
            <a:xfrm>
              <a:off x="29808" y="4002203"/>
              <a:ext cx="4714406" cy="227899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p:cNvSpPr/>
            <p:nvPr/>
          </p:nvSpPr>
          <p:spPr>
            <a:xfrm>
              <a:off x="141059" y="4113454"/>
              <a:ext cx="4491904" cy="20564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Establish a pilot program to help Improve frameworks, curriculum and certification exam based on best practices in classroom</a:t>
              </a:r>
              <a:endParaRPr lang="en-US" sz="2400" b="1" kern="1200" dirty="0">
                <a:solidFill>
                  <a:schemeClr val="tx1"/>
                </a:solidFill>
              </a:endParaRPr>
            </a:p>
          </p:txBody>
        </p:sp>
      </p:grpSp>
      <p:sp>
        <p:nvSpPr>
          <p:cNvPr id="13" name="5-Point Star 12"/>
          <p:cNvSpPr/>
          <p:nvPr/>
        </p:nvSpPr>
        <p:spPr>
          <a:xfrm>
            <a:off x="14150299" y="2623050"/>
            <a:ext cx="586618" cy="5638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5"/>
          <a:stretch>
            <a:fillRect/>
          </a:stretch>
        </p:blipFill>
        <p:spPr>
          <a:xfrm>
            <a:off x="12900986" y="88466"/>
            <a:ext cx="1989866" cy="2020716"/>
          </a:xfrm>
          <a:prstGeom prst="rect">
            <a:avLst/>
          </a:prstGeom>
        </p:spPr>
      </p:pic>
      <p:sp>
        <p:nvSpPr>
          <p:cNvPr id="29" name="TextBox 28"/>
          <p:cNvSpPr txBox="1"/>
          <p:nvPr/>
        </p:nvSpPr>
        <p:spPr>
          <a:xfrm>
            <a:off x="9154652" y="4284195"/>
            <a:ext cx="7017440" cy="4832092"/>
          </a:xfrm>
          <a:prstGeom prst="rect">
            <a:avLst/>
          </a:prstGeom>
          <a:noFill/>
        </p:spPr>
        <p:txBody>
          <a:bodyPr wrap="square" rtlCol="0">
            <a:spAutoFit/>
          </a:bodyPr>
          <a:lstStyle/>
          <a:p>
            <a:r>
              <a:rPr lang="en-US" sz="2800" b="1" dirty="0" smtClean="0"/>
              <a:t>Milestones</a:t>
            </a:r>
          </a:p>
          <a:p>
            <a:pPr marL="457200" indent="-457200">
              <a:buFont typeface="Arial" panose="020B0604020202020204" pitchFamily="34" charset="0"/>
              <a:buChar char="•"/>
            </a:pPr>
            <a:r>
              <a:rPr lang="en-US" sz="2800" b="1" dirty="0" smtClean="0"/>
              <a:t>2015-2016 – 182 Students</a:t>
            </a:r>
          </a:p>
          <a:p>
            <a:pPr marL="914400" lvl="1" indent="-457200">
              <a:buFont typeface="Arial" panose="020B0604020202020204" pitchFamily="34" charset="0"/>
              <a:buChar char="•"/>
            </a:pPr>
            <a:r>
              <a:rPr lang="en-US" sz="2800" dirty="0" smtClean="0"/>
              <a:t>Certification exam approved by FLDOE</a:t>
            </a:r>
          </a:p>
          <a:p>
            <a:pPr marL="914400" lvl="1" indent="-457200">
              <a:buFont typeface="Arial" panose="020B0604020202020204" pitchFamily="34" charset="0"/>
              <a:buChar char="•"/>
            </a:pPr>
            <a:r>
              <a:rPr lang="en-US" sz="2800" dirty="0" smtClean="0"/>
              <a:t>1 teacher /182 students</a:t>
            </a:r>
          </a:p>
          <a:p>
            <a:pPr marL="914400" lvl="1" indent="-457200">
              <a:buFont typeface="Arial" panose="020B0604020202020204" pitchFamily="34" charset="0"/>
              <a:buChar char="•"/>
            </a:pPr>
            <a:r>
              <a:rPr lang="en-US" sz="2800" b="1" dirty="0"/>
              <a:t>Challenged by a lack of </a:t>
            </a:r>
            <a:r>
              <a:rPr lang="en-US" sz="2800" b="1" dirty="0" smtClean="0"/>
              <a:t>teachers</a:t>
            </a:r>
          </a:p>
          <a:p>
            <a:pPr marL="914400" lvl="1" indent="-457200">
              <a:buFont typeface="Arial" panose="020B0604020202020204" pitchFamily="34" charset="0"/>
              <a:buChar char="•"/>
            </a:pPr>
            <a:r>
              <a:rPr lang="en-US" sz="2800" dirty="0" smtClean="0"/>
              <a:t>Implemented required resources</a:t>
            </a:r>
          </a:p>
          <a:p>
            <a:pPr marL="1371600" lvl="2" indent="-457200">
              <a:buFont typeface="Arial" panose="020B0604020202020204" pitchFamily="34" charset="0"/>
              <a:buChar char="•"/>
            </a:pPr>
            <a:r>
              <a:rPr lang="en-US" sz="2800" dirty="0" smtClean="0"/>
              <a:t> Lynda.com – digital  resource</a:t>
            </a:r>
          </a:p>
          <a:p>
            <a:pPr marL="1371600" lvl="2" indent="-457200">
              <a:buFont typeface="Arial" panose="020B0604020202020204" pitchFamily="34" charset="0"/>
              <a:buChar char="•"/>
            </a:pPr>
            <a:r>
              <a:rPr lang="en-US" sz="2800" dirty="0" smtClean="0"/>
              <a:t>Hands-on Mentorships</a:t>
            </a:r>
          </a:p>
          <a:p>
            <a:pPr lvl="1"/>
            <a:endParaRPr lang="en-US" sz="2800" b="1" dirty="0" smtClean="0"/>
          </a:p>
          <a:p>
            <a:pPr marL="914400" lvl="1" indent="-457200">
              <a:buFont typeface="Arial" panose="020B0604020202020204" pitchFamily="34" charset="0"/>
              <a:buChar char="•"/>
            </a:pPr>
            <a:endParaRPr lang="en-US" sz="2800" b="1" dirty="0" smtClean="0"/>
          </a:p>
          <a:p>
            <a:pPr marL="914400" lvl="1" indent="-457200">
              <a:buFont typeface="Arial" panose="020B0604020202020204" pitchFamily="34" charset="0"/>
              <a:buChar char="•"/>
            </a:pPr>
            <a:endParaRPr lang="en-US" sz="2800" dirty="0" smtClean="0"/>
          </a:p>
        </p:txBody>
      </p:sp>
      <p:sp>
        <p:nvSpPr>
          <p:cNvPr id="2" name="Rectangle 1"/>
          <p:cNvSpPr/>
          <p:nvPr/>
        </p:nvSpPr>
        <p:spPr>
          <a:xfrm>
            <a:off x="3081079" y="2109182"/>
            <a:ext cx="10754098" cy="584775"/>
          </a:xfrm>
          <a:prstGeom prst="rect">
            <a:avLst/>
          </a:prstGeom>
        </p:spPr>
        <p:txBody>
          <a:bodyPr wrap="none">
            <a:spAutoFit/>
          </a:bodyPr>
          <a:lstStyle/>
          <a:p>
            <a:r>
              <a:rPr lang="en-US" sz="3200" dirty="0"/>
              <a:t>How </a:t>
            </a:r>
            <a:r>
              <a:rPr lang="en-US" sz="3200" dirty="0" smtClean="0"/>
              <a:t>we are </a:t>
            </a:r>
            <a:r>
              <a:rPr lang="en-US" sz="3200" dirty="0"/>
              <a:t>putting the pieces </a:t>
            </a:r>
            <a:r>
              <a:rPr lang="en-US" sz="3200" dirty="0" smtClean="0"/>
              <a:t>together to form the Big Picture</a:t>
            </a:r>
            <a:endParaRPr lang="en-US" sz="3200" dirty="0"/>
          </a:p>
        </p:txBody>
      </p:sp>
      <p:pic>
        <p:nvPicPr>
          <p:cNvPr id="14" name="Picture 13"/>
          <p:cNvPicPr>
            <a:picLocks noChangeAspect="1"/>
          </p:cNvPicPr>
          <p:nvPr/>
        </p:nvPicPr>
        <p:blipFill>
          <a:blip r:embed="rId6"/>
          <a:stretch>
            <a:fillRect/>
          </a:stretch>
        </p:blipFill>
        <p:spPr>
          <a:xfrm>
            <a:off x="296127" y="5623560"/>
            <a:ext cx="3881120" cy="2910840"/>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r="-31759"/>
          <a:stretch/>
        </p:blipFill>
        <p:spPr>
          <a:xfrm>
            <a:off x="6373691" y="6526218"/>
            <a:ext cx="3951329" cy="2222778"/>
          </a:xfrm>
          <a:prstGeom prst="rect">
            <a:avLst/>
          </a:prstGeom>
        </p:spPr>
      </p:pic>
      <p:sp>
        <p:nvSpPr>
          <p:cNvPr id="3" name="Rectangle 2"/>
          <p:cNvSpPr/>
          <p:nvPr/>
        </p:nvSpPr>
        <p:spPr>
          <a:xfrm>
            <a:off x="9839960" y="7775229"/>
            <a:ext cx="6479214" cy="5186292"/>
          </a:xfrm>
          <a:prstGeom prst="rect">
            <a:avLst/>
          </a:prstGeom>
        </p:spPr>
        <p:txBody>
          <a:bodyPr wrap="square">
            <a:spAutoFit/>
          </a:bodyPr>
          <a:lstStyle/>
          <a:p>
            <a:pPr lvl="0">
              <a:lnSpc>
                <a:spcPct val="107000"/>
              </a:lnSpc>
              <a:spcAft>
                <a:spcPts val="800"/>
              </a:spcAft>
            </a:pP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We learned the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Modeling and Simulation program is unique in its ability to motivate a large learning population due to its fluid and diverse nature. </a:t>
            </a:r>
            <a:endPar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nSpc>
                <a:spcPct val="107000"/>
              </a:lnSpc>
              <a:spcAft>
                <a:spcPts val="800"/>
              </a:spcAft>
            </a:pPr>
            <a:endPar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nSpc>
                <a:spcPct val="107000"/>
              </a:lnSpc>
              <a:spcAft>
                <a:spcPts val="800"/>
              </a:spcAft>
            </a:pP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The program is a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great example of an interdisciplinary STEAM learning program that offers all students from the </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digital artists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to the </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computer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programmers an interesting and meaningful </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learning experience.</a:t>
            </a:r>
          </a:p>
          <a:p>
            <a:pPr lvl="0">
              <a:lnSpc>
                <a:spcPct val="107000"/>
              </a:lnSpc>
              <a:spcAft>
                <a:spcPts val="800"/>
              </a:spcAft>
            </a:pPr>
            <a:endPar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We learned </a:t>
            </a:r>
            <a:r>
              <a:rPr lang="en-US"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to make this program sustainable there is an urgency to build collaborative teams on campuses </a:t>
            </a: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to align NCS curriculum with new </a:t>
            </a:r>
            <a:r>
              <a:rPr lang="en-US"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frameworks and teach a successful program.</a:t>
            </a:r>
            <a:endPar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nSpc>
                <a:spcPct val="107000"/>
              </a:lnSpc>
              <a:spcAft>
                <a:spcPts val="800"/>
              </a:spcAft>
            </a:pPr>
            <a:endPar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2420" y="4390774"/>
            <a:ext cx="4351644" cy="2442612"/>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7146" y="9561346"/>
            <a:ext cx="4585018" cy="2579253"/>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51" y="8748996"/>
            <a:ext cx="4766229" cy="2681004"/>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7407896" y="9098371"/>
            <a:ext cx="3084555" cy="1735062"/>
          </a:xfrm>
          <a:prstGeom prst="rect">
            <a:avLst/>
          </a:prstGeom>
        </p:spPr>
      </p:pic>
      <p:pic>
        <p:nvPicPr>
          <p:cNvPr id="19" name="Picture 18"/>
          <p:cNvPicPr>
            <a:picLocks noChangeAspect="1"/>
          </p:cNvPicPr>
          <p:nvPr/>
        </p:nvPicPr>
        <p:blipFill rotWithShape="1">
          <a:blip r:embed="rId12" cstate="print">
            <a:extLst>
              <a:ext uri="{28A0092B-C50C-407E-A947-70E740481C1C}">
                <a14:useLocalDpi xmlns:a14="http://schemas.microsoft.com/office/drawing/2010/main" val="0"/>
              </a:ext>
            </a:extLst>
          </a:blip>
          <a:srcRect l="7760" r="9061"/>
          <a:stretch/>
        </p:blipFill>
        <p:spPr>
          <a:xfrm>
            <a:off x="4230716" y="7096202"/>
            <a:ext cx="2786508" cy="1884390"/>
          </a:xfrm>
          <a:prstGeom prst="rect">
            <a:avLst/>
          </a:prstGeom>
        </p:spPr>
      </p:pic>
    </p:spTree>
    <p:extLst>
      <p:ext uri="{BB962C8B-B14F-4D97-AF65-F5344CB8AC3E}">
        <p14:creationId xmlns:p14="http://schemas.microsoft.com/office/powerpoint/2010/main" val="68519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61630" y="8088611"/>
            <a:ext cx="2925600" cy="164565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3235" y="10176033"/>
            <a:ext cx="3688205" cy="207461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325" y="8260587"/>
            <a:ext cx="3749561" cy="2113280"/>
          </a:xfrm>
          <a:prstGeom prst="rect">
            <a:avLst/>
          </a:prstGeom>
        </p:spPr>
      </p:pic>
      <p:sp>
        <p:nvSpPr>
          <p:cNvPr id="2" name="Title 1"/>
          <p:cNvSpPr>
            <a:spLocks noGrp="1"/>
          </p:cNvSpPr>
          <p:nvPr>
            <p:ph type="title"/>
          </p:nvPr>
        </p:nvSpPr>
        <p:spPr>
          <a:xfrm>
            <a:off x="248918" y="0"/>
            <a:ext cx="15758159" cy="2356556"/>
          </a:xfrm>
        </p:spPr>
        <p:txBody>
          <a:bodyPr>
            <a:normAutofit/>
          </a:bodyPr>
          <a:lstStyle/>
          <a:p>
            <a:pPr algn="ctr"/>
            <a:r>
              <a:rPr lang="en-US" sz="5300" dirty="0" smtClean="0"/>
              <a:t>Student Demographics for Modeling and Simulation at HHS</a:t>
            </a:r>
            <a:br>
              <a:rPr lang="en-US" sz="5300" dirty="0" smtClean="0"/>
            </a:br>
            <a:r>
              <a:rPr lang="en-US" sz="3100" b="1" dirty="0" smtClean="0"/>
              <a:t>A closer look at years 4 and 5 – Who is taking Modeling and Simulation?</a:t>
            </a:r>
            <a:endParaRPr lang="en-US" sz="3100" b="1" dirty="0"/>
          </a:p>
        </p:txBody>
      </p:sp>
      <p:pic>
        <p:nvPicPr>
          <p:cNvPr id="10" name="Picture 9"/>
          <p:cNvPicPr>
            <a:picLocks noChangeAspect="1"/>
          </p:cNvPicPr>
          <p:nvPr/>
        </p:nvPicPr>
        <p:blipFill>
          <a:blip r:embed="rId6"/>
          <a:stretch>
            <a:fillRect/>
          </a:stretch>
        </p:blipFill>
        <p:spPr>
          <a:xfrm>
            <a:off x="649723" y="2356556"/>
            <a:ext cx="14956547" cy="582789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9548" y="8029447"/>
            <a:ext cx="4903893" cy="275844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1480" y="9663112"/>
            <a:ext cx="4495800" cy="2528888"/>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82964" y="8554291"/>
            <a:ext cx="2273036" cy="3409554"/>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43010" y="10176033"/>
            <a:ext cx="3320627" cy="1867853"/>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769" y="8202733"/>
            <a:ext cx="2219962" cy="3946599"/>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2100725" y="10156960"/>
            <a:ext cx="2325760" cy="1744320"/>
          </a:xfrm>
          <a:prstGeom prst="rect">
            <a:avLst/>
          </a:prstGeom>
        </p:spPr>
      </p:pic>
    </p:spTree>
    <p:extLst>
      <p:ext uri="{BB962C8B-B14F-4D97-AF65-F5344CB8AC3E}">
        <p14:creationId xmlns:p14="http://schemas.microsoft.com/office/powerpoint/2010/main" val="8559594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1303</TotalTime>
  <Words>1391</Words>
  <Application>Microsoft Office PowerPoint</Application>
  <PresentationFormat>Custom</PresentationFormat>
  <Paragraphs>183</Paragraphs>
  <Slides>13</Slides>
  <Notes>8</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Building a Sustainable Modeling and Simulation High School Program</vt:lpstr>
      <vt:lpstr>Building a Program Model to Communicate the Big Picture.</vt:lpstr>
      <vt:lpstr>Hagerty High School  Seminole County Public Schools</vt:lpstr>
      <vt:lpstr>Hagerty High School  Seminole County Public Schools</vt:lpstr>
      <vt:lpstr>Hagerty High School  Seminole County Public Schools</vt:lpstr>
      <vt:lpstr>Hagerty High School  Seminole County Public Schools</vt:lpstr>
      <vt:lpstr>Student Demographics for Modeling and Simulation at HHS A closer look at years 4 and 5 – Who is taking Modeling and Simulation?</vt:lpstr>
      <vt:lpstr>PowerPoint Presentation</vt:lpstr>
      <vt:lpstr>PowerPoint Presentation</vt:lpstr>
      <vt:lpstr>Thank You For Your Time and Efforts!  Any 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Spalding</dc:creator>
  <cp:lastModifiedBy>Owner</cp:lastModifiedBy>
  <cp:revision>104</cp:revision>
  <dcterms:created xsi:type="dcterms:W3CDTF">2015-09-23T13:17:58Z</dcterms:created>
  <dcterms:modified xsi:type="dcterms:W3CDTF">2016-02-19T02:51:19Z</dcterms:modified>
</cp:coreProperties>
</file>