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58" r:id="rId5"/>
    <p:sldId id="262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6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81200"/>
            <a:ext cx="7772400" cy="123825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038600"/>
            <a:ext cx="6400800" cy="1371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2236-D878-46AA-9FA9-ADE4E6570AAE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B71AF-DB1C-4139-950F-C97ACEC9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199425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2236-D878-46AA-9FA9-ADE4E6570AAE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B71AF-DB1C-4139-950F-C97ACEC9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365524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90600"/>
            <a:ext cx="2057400" cy="5135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90600"/>
            <a:ext cx="6019800" cy="5135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2236-D878-46AA-9FA9-ADE4E6570AAE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B71AF-DB1C-4139-950F-C97ACEC9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579152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81200"/>
            <a:ext cx="7772400" cy="123825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038600"/>
            <a:ext cx="6400800" cy="1371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mm/dd/yyyy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A9AAC-2DAA-4D0D-A390-58BEB12BA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1994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mm/dd/yyyy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A9AAC-2DAA-4D0D-A390-58BEB12BA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9751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67000"/>
            <a:ext cx="7772400" cy="990600"/>
          </a:xfrm>
        </p:spPr>
        <p:txBody>
          <a:bodyPr anchor="ctr"/>
          <a:lstStyle>
            <a:lvl1pPr algn="ctr">
              <a:defRPr sz="24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5105400"/>
            <a:ext cx="4953000" cy="60960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mm/dd/yyyy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A9AAC-2DAA-4D0D-A390-58BEB12BA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3868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90600"/>
            <a:ext cx="4038600" cy="5135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038600" cy="5135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mm/dd/yyyy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A9AAC-2DAA-4D0D-A390-58BEB12BA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2014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76400"/>
            <a:ext cx="4040188" cy="4449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906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76400"/>
            <a:ext cx="4041775" cy="4449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mm/dd/yyyy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A9AAC-2DAA-4D0D-A390-58BEB12BA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8832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mm/dd/yyyy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A9AAC-2DAA-4D0D-A390-58BEB12BA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5566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mm/dd/yyyy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A9AAC-2DAA-4D0D-A390-58BEB12BA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7802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3008313" cy="990600"/>
          </a:xfrm>
        </p:spPr>
        <p:txBody>
          <a:bodyPr anchor="t"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90600"/>
            <a:ext cx="5111750" cy="5135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09800"/>
            <a:ext cx="3008313" cy="3916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mm/dd/yyyy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A9AAC-2DAA-4D0D-A390-58BEB12BA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093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152400"/>
            <a:ext cx="6172200" cy="47228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2236-D878-46AA-9FA9-ADE4E6570AAE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B71AF-DB1C-4139-950F-C97ACEC9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975118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52600" y="990600"/>
            <a:ext cx="5486400" cy="3733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mm/dd/yyyy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A9AAC-2DAA-4D0D-A390-58BEB12BA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4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mm/dd/yyyy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A9AAC-2DAA-4D0D-A390-58BEB12BA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3655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90600"/>
            <a:ext cx="2057400" cy="5135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90600"/>
            <a:ext cx="6019800" cy="5135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mm/dd/yyyy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A9AAC-2DAA-4D0D-A390-58BEB12BA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579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67000"/>
            <a:ext cx="7772400" cy="990600"/>
          </a:xfrm>
        </p:spPr>
        <p:txBody>
          <a:bodyPr anchor="ctr"/>
          <a:lstStyle>
            <a:lvl1pPr algn="ctr">
              <a:defRPr sz="24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5105400"/>
            <a:ext cx="4953000" cy="60960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2236-D878-46AA-9FA9-ADE4E6570AAE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B71AF-DB1C-4139-950F-C97ACEC9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386898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152400"/>
            <a:ext cx="6172200" cy="47228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90600"/>
            <a:ext cx="4038600" cy="5135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038600" cy="5135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2236-D878-46AA-9FA9-ADE4E6570AAE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B71AF-DB1C-4139-950F-C97ACEC9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201462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152400"/>
            <a:ext cx="6096000" cy="47228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76400"/>
            <a:ext cx="4040188" cy="4449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906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76400"/>
            <a:ext cx="4041775" cy="4449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2236-D878-46AA-9FA9-ADE4E6570AAE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B71AF-DB1C-4139-950F-C97ACEC9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883285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2236-D878-46AA-9FA9-ADE4E6570AAE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B71AF-DB1C-4139-950F-C97ACEC9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556608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2236-D878-46AA-9FA9-ADE4E6570AAE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B71AF-DB1C-4139-950F-C97ACEC9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780262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3008313" cy="990600"/>
          </a:xfrm>
        </p:spPr>
        <p:txBody>
          <a:bodyPr anchor="t"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90600"/>
            <a:ext cx="5111750" cy="5135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09800"/>
            <a:ext cx="3008313" cy="3916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2236-D878-46AA-9FA9-ADE4E6570AAE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B71AF-DB1C-4139-950F-C97ACEC9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093041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52600" y="990600"/>
            <a:ext cx="5486400" cy="3733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2236-D878-46AA-9FA9-ADE4E6570AAE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B71AF-DB1C-4139-950F-C97ACEC9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454916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264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E2236-D878-46AA-9FA9-ADE4E6570AAE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7400" y="6264275"/>
            <a:ext cx="5105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6264275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B71AF-DB1C-4139-950F-C97ACEC9752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9800" y="152400"/>
            <a:ext cx="5638800" cy="4722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6729413"/>
            <a:ext cx="9156700" cy="128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 descr="C:\Users\bburch\Pictures\header3.jpg"/>
          <p:cNvPicPr>
            <a:picLocks noChangeAspect="1" noChangeArrowheads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549"/>
          <a:stretch/>
        </p:blipFill>
        <p:spPr bwMode="auto">
          <a:xfrm>
            <a:off x="0" y="1"/>
            <a:ext cx="9144000" cy="97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9285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strips dir="r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264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mm/dd/yyyy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7400" y="6264275"/>
            <a:ext cx="5105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6264275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A9AAC-2DAA-4D0D-A390-58BEB12BA78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C:\Users\bburch\Pictures\header.jpg"/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077"/>
          <a:stretch/>
        </p:blipFill>
        <p:spPr bwMode="auto">
          <a:xfrm>
            <a:off x="0" y="0"/>
            <a:ext cx="9143999" cy="948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9800" y="152400"/>
            <a:ext cx="5638800" cy="4722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6729413"/>
            <a:ext cx="9156700" cy="128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9285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M&amp;S Teachers Seminar:</a:t>
            </a:r>
            <a:br>
              <a:rPr lang="en-US" dirty="0" smtClean="0"/>
            </a:br>
            <a:r>
              <a:rPr lang="en-US" dirty="0" smtClean="0"/>
              <a:t>Ethics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Elizabeth Burch</a:t>
            </a:r>
          </a:p>
          <a:p>
            <a:r>
              <a:rPr lang="en-US" dirty="0"/>
              <a:t>President/CEO</a:t>
            </a:r>
          </a:p>
          <a:p>
            <a:r>
              <a:rPr lang="en-US" dirty="0" smtClean="0"/>
              <a:t>Dignitas Technologies, LLC</a:t>
            </a:r>
          </a:p>
          <a:p>
            <a:endParaRPr lang="en-US" dirty="0" smtClean="0"/>
          </a:p>
          <a:p>
            <a:r>
              <a:rPr lang="en-US" dirty="0" smtClean="0"/>
              <a:t>September 26, 2013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267472"/>
      </p:ext>
    </p:extLst>
  </p:cSld>
  <p:clrMapOvr>
    <a:masterClrMapping/>
  </p:clrMapOvr>
  <p:transition>
    <p:strips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Dealing With Ethical Issues:</a:t>
            </a:r>
            <a:br>
              <a:rPr lang="en-US" b="1" dirty="0" smtClean="0"/>
            </a:br>
            <a:r>
              <a:rPr lang="en-US" dirty="0" smtClean="0"/>
              <a:t>Goals and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4754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b="1" u="sng" dirty="0"/>
              <a:t>Unit 12: </a:t>
            </a:r>
            <a:r>
              <a:rPr lang="en-US" sz="1200" b="1" u="sng" dirty="0" smtClean="0"/>
              <a:t>Unit </a:t>
            </a:r>
            <a:r>
              <a:rPr lang="en-US" sz="1200" b="1" u="sng" dirty="0"/>
              <a:t>Length:</a:t>
            </a:r>
          </a:p>
          <a:p>
            <a:pPr marL="0" indent="0">
              <a:buNone/>
            </a:pPr>
            <a:r>
              <a:rPr lang="en-US" sz="1200" dirty="0"/>
              <a:t>This unit will take approximately 15 days but objectives will be reinforced throughout the course.</a:t>
            </a:r>
          </a:p>
          <a:p>
            <a:pPr marL="0" indent="0">
              <a:buNone/>
            </a:pPr>
            <a:endParaRPr lang="en-US" sz="1200" b="1" dirty="0" smtClean="0"/>
          </a:p>
          <a:p>
            <a:pPr marL="0" indent="0">
              <a:buNone/>
            </a:pPr>
            <a:r>
              <a:rPr lang="en-US" sz="1200" b="1" u="sng" dirty="0" smtClean="0"/>
              <a:t>Goals</a:t>
            </a:r>
            <a:r>
              <a:rPr lang="en-US" sz="1200" b="1" u="sng" dirty="0"/>
              <a:t>:</a:t>
            </a:r>
          </a:p>
          <a:p>
            <a:pPr marL="0" indent="0">
              <a:buNone/>
            </a:pPr>
            <a:r>
              <a:rPr lang="en-US" sz="1200" dirty="0"/>
              <a:t>To become familiar with and analyze ethical issues.</a:t>
            </a:r>
          </a:p>
          <a:p>
            <a:pPr marL="0" indent="0">
              <a:buNone/>
            </a:pPr>
            <a:endParaRPr lang="en-US" sz="1200" b="1" dirty="0" smtClean="0"/>
          </a:p>
          <a:p>
            <a:pPr marL="0" indent="0">
              <a:buNone/>
            </a:pPr>
            <a:r>
              <a:rPr lang="en-US" sz="1200" b="1" u="sng" dirty="0" smtClean="0"/>
              <a:t>Rationale</a:t>
            </a:r>
            <a:r>
              <a:rPr lang="en-US" sz="1200" b="1" u="sng" dirty="0"/>
              <a:t>:</a:t>
            </a:r>
          </a:p>
          <a:p>
            <a:pPr marL="0" indent="0">
              <a:buNone/>
            </a:pPr>
            <a:r>
              <a:rPr lang="en-US" sz="1200" dirty="0"/>
              <a:t>Ethical integrity and character development are grounded in high expectations and </a:t>
            </a:r>
            <a:r>
              <a:rPr lang="en-US" sz="1200" dirty="0" smtClean="0"/>
              <a:t>fostering relationships</a:t>
            </a:r>
            <a:r>
              <a:rPr lang="en-US" sz="1200" dirty="0"/>
              <a:t>, these must embody all that we as teachers, leaders, and role models do </a:t>
            </a:r>
            <a:r>
              <a:rPr lang="en-US" sz="1200" dirty="0" smtClean="0"/>
              <a:t>every day</a:t>
            </a:r>
            <a:r>
              <a:rPr lang="en-US" sz="1200" dirty="0"/>
              <a:t>. As a professional with access to company and government confidential information, </a:t>
            </a:r>
            <a:r>
              <a:rPr lang="en-US" sz="1200" dirty="0" smtClean="0"/>
              <a:t>you must </a:t>
            </a:r>
            <a:r>
              <a:rPr lang="en-US" sz="1200" dirty="0"/>
              <a:t>understand and respond appropriately to the ethical, legal and limitation issues </a:t>
            </a:r>
            <a:r>
              <a:rPr lang="en-US" sz="1200" dirty="0" smtClean="0"/>
              <a:t>they might </a:t>
            </a:r>
            <a:r>
              <a:rPr lang="en-US" sz="1200" dirty="0"/>
              <a:t>be confronted with as students and later as career professionals.</a:t>
            </a:r>
          </a:p>
          <a:p>
            <a:pPr marL="0" indent="0">
              <a:buNone/>
            </a:pPr>
            <a:endParaRPr lang="en-US" sz="1200" b="1" dirty="0" smtClean="0"/>
          </a:p>
          <a:p>
            <a:pPr marL="0" indent="0">
              <a:buNone/>
            </a:pPr>
            <a:r>
              <a:rPr lang="en-US" sz="1200" b="1" u="sng" dirty="0" smtClean="0"/>
              <a:t>Objectives</a:t>
            </a:r>
            <a:r>
              <a:rPr lang="en-US" sz="1200" b="1" u="sng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200" dirty="0" smtClean="0"/>
              <a:t>Apply </a:t>
            </a:r>
            <a:r>
              <a:rPr lang="en-US" sz="1200" dirty="0"/>
              <a:t>ethical and legal issues (including copyright) with technology.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200" dirty="0" smtClean="0"/>
              <a:t>Develop </a:t>
            </a:r>
            <a:r>
              <a:rPr lang="en-US" sz="1200" dirty="0"/>
              <a:t>understanding of professional and ethical responsibilities.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200" dirty="0" smtClean="0"/>
              <a:t>Perform </a:t>
            </a:r>
            <a:r>
              <a:rPr lang="en-US" sz="1200" dirty="0"/>
              <a:t>ethical behavior.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200" dirty="0" smtClean="0"/>
              <a:t>Use </a:t>
            </a:r>
            <a:r>
              <a:rPr lang="en-US" sz="1200" dirty="0"/>
              <a:t>accepted Netiquette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200" dirty="0" smtClean="0"/>
              <a:t>Describe </a:t>
            </a:r>
            <a:r>
              <a:rPr lang="en-US" sz="1200" dirty="0"/>
              <a:t>polite and civil communication.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200" dirty="0" smtClean="0"/>
              <a:t>Discuss </a:t>
            </a:r>
            <a:r>
              <a:rPr lang="en-US" sz="1200" dirty="0"/>
              <a:t>individual integrity and honesty.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200" dirty="0" smtClean="0"/>
              <a:t>Explain </a:t>
            </a:r>
            <a:r>
              <a:rPr lang="en-US" sz="1200" dirty="0"/>
              <a:t>the purposes of copyrights, trademarks, and patents.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200" dirty="0" smtClean="0"/>
              <a:t>Practice </a:t>
            </a:r>
            <a:r>
              <a:rPr lang="en-US" sz="1200" dirty="0"/>
              <a:t>ethical behaviors regarding copyright, citation, and plagiarism</a:t>
            </a:r>
            <a:r>
              <a:rPr lang="en-US" sz="12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3583091"/>
      </p:ext>
    </p:extLst>
  </p:cSld>
  <p:clrMapOvr>
    <a:masterClrMapping/>
  </p:clrMapOvr>
  <p:transition>
    <p:strips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Dealing With Ethical Issues:</a:t>
            </a:r>
            <a:br>
              <a:rPr lang="en-US" b="1" dirty="0" smtClean="0"/>
            </a:br>
            <a:r>
              <a:rPr lang="en-US" dirty="0" smtClean="0"/>
              <a:t>Context and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u="sng" dirty="0" smtClean="0"/>
              <a:t>Design </a:t>
            </a:r>
            <a:r>
              <a:rPr lang="en-US" b="1" u="sng" dirty="0"/>
              <a:t>Brief: Dealing with Ethical Issues</a:t>
            </a:r>
          </a:p>
          <a:p>
            <a:pPr marL="0" indent="0">
              <a:buNone/>
            </a:pPr>
            <a:r>
              <a:rPr lang="en-US" b="1" dirty="0"/>
              <a:t>Context</a:t>
            </a:r>
          </a:p>
          <a:p>
            <a:r>
              <a:rPr lang="en-US" dirty="0"/>
              <a:t>Ethical standards are what it means to be a good person, the social rules </a:t>
            </a:r>
            <a:r>
              <a:rPr lang="en-US" dirty="0" smtClean="0"/>
              <a:t>that govern </a:t>
            </a:r>
            <a:r>
              <a:rPr lang="en-US" dirty="0"/>
              <a:t>our behavior.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Ethics </a:t>
            </a:r>
            <a:r>
              <a:rPr lang="en-US" dirty="0"/>
              <a:t>in business is essentially the study of what </a:t>
            </a:r>
            <a:r>
              <a:rPr lang="en-US" dirty="0" smtClean="0"/>
              <a:t>constitutes the </a:t>
            </a:r>
            <a:r>
              <a:rPr lang="en-US" dirty="0"/>
              <a:t>right and wrong behavior in the workplace environment.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 </a:t>
            </a:r>
            <a:r>
              <a:rPr lang="en-US" dirty="0"/>
              <a:t>business is </a:t>
            </a:r>
            <a:r>
              <a:rPr lang="en-US" dirty="0" smtClean="0"/>
              <a:t>an organization </a:t>
            </a:r>
            <a:r>
              <a:rPr lang="en-US" dirty="0"/>
              <a:t>whose objective is to provide goods or services for profit. </a:t>
            </a:r>
            <a:r>
              <a:rPr lang="en-US" dirty="0" smtClean="0"/>
              <a:t>The organization </a:t>
            </a:r>
            <a:r>
              <a:rPr lang="en-US" dirty="0"/>
              <a:t>has a group of people that work together to achieve a </a:t>
            </a:r>
            <a:r>
              <a:rPr lang="en-US" dirty="0" smtClean="0"/>
              <a:t>common purpose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moral challenges that these men and women face each day </a:t>
            </a:r>
            <a:r>
              <a:rPr lang="en-US" dirty="0" smtClean="0"/>
              <a:t>along with </a:t>
            </a:r>
            <a:r>
              <a:rPr lang="en-US" dirty="0"/>
              <a:t>a whole range of problems that could occur, are why ethics plays such </a:t>
            </a:r>
            <a:r>
              <a:rPr lang="en-US" dirty="0" smtClean="0"/>
              <a:t>an important </a:t>
            </a:r>
            <a:r>
              <a:rPr lang="en-US" dirty="0"/>
              <a:t>role in business.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Most </a:t>
            </a:r>
            <a:r>
              <a:rPr lang="en-US" dirty="0"/>
              <a:t>large businesses have a written code of ethics</a:t>
            </a:r>
            <a:r>
              <a:rPr lang="en-US" dirty="0" smtClean="0"/>
              <a:t>, sometimes </a:t>
            </a:r>
            <a:r>
              <a:rPr lang="en-US" dirty="0"/>
              <a:t>called a code of conduct to set the standards that employees are </a:t>
            </a:r>
            <a:r>
              <a:rPr lang="en-US" dirty="0" smtClean="0"/>
              <a:t>to follow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Challenge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Each student will demonstrate an understanding of dealing correctly with ethical issues in </a:t>
            </a:r>
            <a:r>
              <a:rPr lang="en-US" dirty="0" smtClean="0"/>
              <a:t>the workplace</a:t>
            </a:r>
            <a:r>
              <a:rPr lang="en-US" dirty="0"/>
              <a:t>. 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914400" y="5791200"/>
            <a:ext cx="7391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A </a:t>
            </a:r>
            <a:r>
              <a:rPr lang="en-US" dirty="0"/>
              <a:t>good M&amp;S professional should refrain from engaging in or supporting any activity that would discredit the profession.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464491"/>
      </p:ext>
    </p:extLst>
  </p:cSld>
  <p:clrMapOvr>
    <a:masterClrMapping/>
  </p:clrMapOvr>
  <p:transition>
    <p:strips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Dealing With Ethical Issues:</a:t>
            </a:r>
            <a:br>
              <a:rPr lang="en-US" b="1" dirty="0" smtClean="0"/>
            </a:br>
            <a:r>
              <a:rPr lang="en-US" b="1" dirty="0" smtClean="0"/>
              <a:t>IP </a:t>
            </a:r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5000"/>
              </a:lnSpc>
              <a:spcBef>
                <a:spcPct val="45000"/>
              </a:spcBef>
            </a:pPr>
            <a:r>
              <a:rPr lang="en-US" sz="2200" dirty="0" smtClean="0"/>
              <a:t>Intellectual Property</a:t>
            </a:r>
            <a:endParaRPr lang="en-US" sz="2200" dirty="0"/>
          </a:p>
          <a:p>
            <a:pPr lvl="1">
              <a:lnSpc>
                <a:spcPct val="95000"/>
              </a:lnSpc>
              <a:spcBef>
                <a:spcPct val="45000"/>
              </a:spcBef>
            </a:pPr>
            <a:r>
              <a:rPr lang="en-US" sz="1800" dirty="0"/>
              <a:t>Intangible creations of the mind protected by legal rights.  Namely:</a:t>
            </a:r>
          </a:p>
          <a:p>
            <a:pPr lvl="2">
              <a:lnSpc>
                <a:spcPct val="95000"/>
              </a:lnSpc>
              <a:spcBef>
                <a:spcPct val="45000"/>
              </a:spcBef>
            </a:pPr>
            <a:r>
              <a:rPr lang="en-US" sz="1400" dirty="0"/>
              <a:t>Trade Secrets, Copyrights, Patents and </a:t>
            </a:r>
            <a:r>
              <a:rPr lang="en-US" sz="1400" dirty="0" smtClean="0"/>
              <a:t>Trademarks</a:t>
            </a:r>
          </a:p>
          <a:p>
            <a:r>
              <a:rPr lang="en-US" sz="2200" dirty="0" smtClean="0"/>
              <a:t>Trade Secrets</a:t>
            </a:r>
          </a:p>
          <a:p>
            <a:pPr lvl="1"/>
            <a:r>
              <a:rPr lang="en-US" sz="1800" dirty="0" smtClean="0"/>
              <a:t>Business/Technical Information (formulas, patterns, programs, methods, etc.)</a:t>
            </a:r>
          </a:p>
          <a:p>
            <a:r>
              <a:rPr lang="en-US" sz="2200" dirty="0" smtClean="0"/>
              <a:t>Copyrights</a:t>
            </a:r>
          </a:p>
          <a:p>
            <a:pPr lvl="1"/>
            <a:r>
              <a:rPr lang="en-US" sz="1800" dirty="0"/>
              <a:t>Original works of authorship (text, arts, recordings, etc.)</a:t>
            </a:r>
          </a:p>
          <a:p>
            <a:r>
              <a:rPr lang="en-US" sz="2200" dirty="0" smtClean="0"/>
              <a:t>Patents</a:t>
            </a:r>
          </a:p>
          <a:p>
            <a:pPr lvl="1"/>
            <a:r>
              <a:rPr lang="en-US" sz="1800" dirty="0" smtClean="0"/>
              <a:t>Any new and useful… process, machine, improvements. Grants the right to exclude others.</a:t>
            </a:r>
          </a:p>
          <a:p>
            <a:r>
              <a:rPr lang="en-US" sz="2200" dirty="0"/>
              <a:t>Trademarks</a:t>
            </a:r>
          </a:p>
          <a:p>
            <a:pPr lvl="1"/>
            <a:r>
              <a:rPr lang="en-US" sz="1800" dirty="0"/>
              <a:t>Word, name, symbol or device (logo, sound, color, etc.)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09600" y="5791200"/>
            <a:ext cx="7696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lvl="1" algn="ctr">
              <a:lnSpc>
                <a:spcPct val="95000"/>
              </a:lnSpc>
              <a:spcBef>
                <a:spcPct val="45000"/>
              </a:spcBef>
            </a:pPr>
            <a:r>
              <a:rPr lang="en-US" sz="1600" dirty="0" smtClean="0"/>
              <a:t>Why does protecting IP matter?   It Creates a competitive advantage!</a:t>
            </a:r>
            <a:endParaRPr lang="en-US" sz="1600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152324"/>
      </p:ext>
    </p:extLst>
  </p:cSld>
  <p:clrMapOvr>
    <a:masterClrMapping/>
  </p:clrMapOvr>
  <p:transition>
    <p:strips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Dealing With Ethical Issues:</a:t>
            </a:r>
            <a:br>
              <a:rPr lang="en-US" b="1" dirty="0" smtClean="0"/>
            </a:br>
            <a:r>
              <a:rPr lang="en-US" b="1" dirty="0" smtClean="0"/>
              <a:t>Workplace Integrity Situations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400" dirty="0" smtClean="0"/>
              <a:t>Your </a:t>
            </a:r>
            <a:r>
              <a:rPr lang="en-US" sz="4400" dirty="0"/>
              <a:t>boss is working up a bank deposit. He drops a $20 bill on the </a:t>
            </a:r>
            <a:r>
              <a:rPr lang="en-US" sz="4400" dirty="0" smtClean="0"/>
              <a:t>floor. He </a:t>
            </a:r>
            <a:r>
              <a:rPr lang="en-US" sz="4400" dirty="0"/>
              <a:t>goes off to the bank. Do you keep the $20</a:t>
            </a:r>
            <a:r>
              <a:rPr lang="en-US" sz="4400" dirty="0" smtClean="0"/>
              <a:t>? </a:t>
            </a:r>
            <a:r>
              <a:rPr lang="en-US" sz="4400" b="1" dirty="0" smtClean="0"/>
              <a:t>NO… give it back</a:t>
            </a:r>
          </a:p>
          <a:p>
            <a:pPr marL="514350" indent="-514350">
              <a:buFont typeface="+mj-lt"/>
              <a:buAutoNum type="arabicPeriod"/>
            </a:pPr>
            <a:endParaRPr lang="en-US" sz="4400" dirty="0"/>
          </a:p>
          <a:p>
            <a:pPr marL="514350" indent="-514350">
              <a:buFont typeface="+mj-lt"/>
              <a:buAutoNum type="arabicPeriod"/>
            </a:pPr>
            <a:r>
              <a:rPr lang="en-US" sz="4400" dirty="0" smtClean="0"/>
              <a:t>You’re </a:t>
            </a:r>
            <a:r>
              <a:rPr lang="en-US" sz="4400" dirty="0"/>
              <a:t>reviewing your payroll records and you find out that you’ve shorted one of </a:t>
            </a:r>
            <a:r>
              <a:rPr lang="en-US" sz="4400" dirty="0" smtClean="0"/>
              <a:t>your employees </a:t>
            </a:r>
            <a:r>
              <a:rPr lang="en-US" sz="4400" dirty="0"/>
              <a:t>$20 in pay. He hasn’t noticed it yet. Do you pay him the money</a:t>
            </a:r>
            <a:r>
              <a:rPr lang="en-US" sz="4400" dirty="0" smtClean="0"/>
              <a:t>? </a:t>
            </a:r>
            <a:r>
              <a:rPr lang="en-US" sz="4400" b="1" dirty="0" smtClean="0"/>
              <a:t>YES</a:t>
            </a:r>
            <a:endParaRPr lang="en-US" sz="4400" b="1" dirty="0"/>
          </a:p>
          <a:p>
            <a:pPr marL="514350" indent="-514350">
              <a:buFont typeface="+mj-lt"/>
              <a:buAutoNum type="arabicPeriod"/>
            </a:pPr>
            <a:endParaRPr lang="en-US" sz="4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400" dirty="0" smtClean="0"/>
              <a:t>Your </a:t>
            </a:r>
            <a:r>
              <a:rPr lang="en-US" sz="4400" dirty="0"/>
              <a:t>company is giving an aptitude test for its employees that are going </a:t>
            </a:r>
            <a:r>
              <a:rPr lang="en-US" sz="4400" dirty="0" smtClean="0"/>
              <a:t>to be </a:t>
            </a:r>
            <a:r>
              <a:rPr lang="en-US" sz="4400" dirty="0"/>
              <a:t>considered for promotion. A former employee offers to sell you </a:t>
            </a:r>
            <a:r>
              <a:rPr lang="en-US" sz="4400" dirty="0" smtClean="0"/>
              <a:t>the answers </a:t>
            </a:r>
            <a:r>
              <a:rPr lang="en-US" sz="4400" dirty="0"/>
              <a:t>to the test for $20. Do you buy them</a:t>
            </a:r>
            <a:r>
              <a:rPr lang="en-US" sz="4400" dirty="0" smtClean="0"/>
              <a:t>? </a:t>
            </a:r>
            <a:r>
              <a:rPr lang="en-US" sz="4400" b="1" dirty="0" smtClean="0"/>
              <a:t>NO</a:t>
            </a:r>
            <a:endParaRPr lang="en-US" sz="4400" b="1" dirty="0"/>
          </a:p>
          <a:p>
            <a:pPr marL="514350" indent="-514350">
              <a:buFont typeface="+mj-lt"/>
              <a:buAutoNum type="arabicPeriod"/>
            </a:pPr>
            <a:endParaRPr lang="en-US" sz="4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400" dirty="0" smtClean="0"/>
              <a:t>Your </a:t>
            </a:r>
            <a:r>
              <a:rPr lang="en-US" sz="4400" dirty="0"/>
              <a:t>boss finds a terrible mistake you’ve made. Do you lie and tell him </a:t>
            </a:r>
            <a:r>
              <a:rPr lang="en-US" sz="4400" dirty="0" smtClean="0"/>
              <a:t>that the </a:t>
            </a:r>
            <a:r>
              <a:rPr lang="en-US" sz="4400" dirty="0"/>
              <a:t>employee that he fired last week was the one who made the </a:t>
            </a:r>
            <a:r>
              <a:rPr lang="en-US" sz="4400" dirty="0" smtClean="0"/>
              <a:t>mistake ? </a:t>
            </a:r>
            <a:r>
              <a:rPr lang="en-US" sz="4400" b="1" dirty="0" smtClean="0"/>
              <a:t>NO</a:t>
            </a:r>
            <a:endParaRPr lang="en-US" sz="4400" b="1" dirty="0"/>
          </a:p>
          <a:p>
            <a:pPr marL="514350" indent="-514350">
              <a:buFont typeface="+mj-lt"/>
              <a:buAutoNum type="arabicPeriod"/>
            </a:pPr>
            <a:endParaRPr lang="en-US" sz="4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400" dirty="0" smtClean="0"/>
              <a:t>You find intellectual property from a competitor on the printer or someone mistakenly sends it to. Do you keep it and use it to your advantage? </a:t>
            </a:r>
            <a:r>
              <a:rPr lang="en-US" sz="4400" b="1" dirty="0" smtClean="0"/>
              <a:t>NO… you destroy it and let them know you found it.</a:t>
            </a:r>
            <a:endParaRPr lang="en-US" sz="4400" b="1" dirty="0"/>
          </a:p>
          <a:p>
            <a:pPr marL="514350" indent="-514350">
              <a:buFont typeface="+mj-lt"/>
              <a:buAutoNum type="arabicPeriod"/>
            </a:pPr>
            <a:endParaRPr lang="en-US" sz="4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400" dirty="0" smtClean="0"/>
              <a:t>A </a:t>
            </a:r>
            <a:r>
              <a:rPr lang="en-US" sz="4400" dirty="0"/>
              <a:t>customer leaves his wallet on the counter one night. It has $100 in </a:t>
            </a:r>
            <a:r>
              <a:rPr lang="en-US" sz="4400" dirty="0" smtClean="0"/>
              <a:t>it. When </a:t>
            </a:r>
            <a:r>
              <a:rPr lang="en-US" sz="4400" dirty="0"/>
              <a:t>he comes back the next day do you keep the $100 and tell him </a:t>
            </a:r>
            <a:r>
              <a:rPr lang="en-US" sz="4400" dirty="0" smtClean="0"/>
              <a:t>you found </a:t>
            </a:r>
            <a:r>
              <a:rPr lang="en-US" sz="4400" dirty="0"/>
              <a:t>the wallet without the money in it</a:t>
            </a:r>
            <a:r>
              <a:rPr lang="en-US" sz="4400" dirty="0" smtClean="0"/>
              <a:t>? </a:t>
            </a:r>
            <a:r>
              <a:rPr lang="en-US" sz="4400" b="1" dirty="0" smtClean="0"/>
              <a:t>NO</a:t>
            </a:r>
            <a:endParaRPr lang="en-US" sz="4400" dirty="0"/>
          </a:p>
          <a:p>
            <a:pPr marL="514350" indent="-514350">
              <a:buFont typeface="+mj-lt"/>
              <a:buAutoNum type="arabicPeriod"/>
            </a:pPr>
            <a:endParaRPr lang="en-US" sz="4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400" dirty="0" smtClean="0"/>
              <a:t>Your </a:t>
            </a:r>
            <a:r>
              <a:rPr lang="en-US" sz="4400" dirty="0"/>
              <a:t>boss asks you to </a:t>
            </a:r>
            <a:r>
              <a:rPr lang="en-US" sz="4400" dirty="0" smtClean="0"/>
              <a:t>work late and finish a project. He leaves early so you finish quickly and think about claiming a few extra hours to get paid more and so he thinks you put in more effort. Do you claim more hours than worked? </a:t>
            </a:r>
            <a:r>
              <a:rPr lang="en-US" sz="4400" b="1" dirty="0" smtClean="0"/>
              <a:t>NO… on a government contract this is Fraud!</a:t>
            </a:r>
            <a:endParaRPr lang="en-US" sz="4400" dirty="0"/>
          </a:p>
          <a:p>
            <a:pPr marL="514350" indent="-514350">
              <a:buFont typeface="+mj-lt"/>
              <a:buAutoNum type="arabicPeriod"/>
            </a:pPr>
            <a:endParaRPr lang="en-US" sz="4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400" dirty="0" smtClean="0"/>
              <a:t>You </a:t>
            </a:r>
            <a:r>
              <a:rPr lang="en-US" sz="4400" dirty="0"/>
              <a:t>know your friend and fellow employee is stealing from the </a:t>
            </a:r>
            <a:r>
              <a:rPr lang="en-US" sz="4400" dirty="0" smtClean="0"/>
              <a:t>cash drawer</a:t>
            </a:r>
            <a:r>
              <a:rPr lang="en-US" sz="4400" dirty="0"/>
              <a:t>. After a year the owner makes you a manager. Do you fire </a:t>
            </a:r>
            <a:r>
              <a:rPr lang="en-US" sz="4400" dirty="0" smtClean="0"/>
              <a:t>your friend? </a:t>
            </a:r>
            <a:r>
              <a:rPr lang="en-US" sz="4400" b="1" dirty="0" smtClean="0"/>
              <a:t>YES… you should have addressed this even if you weren’t the manager.</a:t>
            </a:r>
            <a:endParaRPr lang="en-US" sz="4400" b="1" dirty="0"/>
          </a:p>
          <a:p>
            <a:pPr marL="514350" indent="-514350">
              <a:buFont typeface="+mj-lt"/>
              <a:buAutoNum type="arabicPeriod"/>
            </a:pPr>
            <a:endParaRPr lang="en-US" sz="4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400" dirty="0" smtClean="0"/>
              <a:t>After </a:t>
            </a:r>
            <a:r>
              <a:rPr lang="en-US" sz="4400" dirty="0"/>
              <a:t>another year the owner offers to make you a partner in the </a:t>
            </a:r>
            <a:r>
              <a:rPr lang="en-US" sz="4400" dirty="0" smtClean="0"/>
              <a:t>company. Now </a:t>
            </a:r>
            <a:r>
              <a:rPr lang="en-US" sz="4400" dirty="0"/>
              <a:t>do you fire your friend</a:t>
            </a:r>
            <a:r>
              <a:rPr lang="en-US" sz="4400" dirty="0" smtClean="0"/>
              <a:t>? </a:t>
            </a:r>
            <a:r>
              <a:rPr lang="en-US" sz="4400" b="1" dirty="0" smtClean="0"/>
              <a:t>YES… should have dealt with it immediately!</a:t>
            </a:r>
            <a:r>
              <a:rPr lang="en-US" sz="4400" dirty="0"/>
              <a:t> </a:t>
            </a:r>
            <a:endParaRPr lang="en-US" sz="4400" dirty="0" smtClean="0"/>
          </a:p>
          <a:p>
            <a:pPr marL="514350" indent="-514350">
              <a:buFont typeface="+mj-lt"/>
              <a:buAutoNum type="arabicPeriod"/>
            </a:pPr>
            <a:endParaRPr lang="en-US" sz="4400" dirty="0"/>
          </a:p>
          <a:p>
            <a:pPr marL="514350" indent="-514350">
              <a:buFont typeface="+mj-lt"/>
              <a:buAutoNum type="arabicPeriod"/>
            </a:pPr>
            <a:r>
              <a:rPr lang="en-US" sz="4400" dirty="0" smtClean="0"/>
              <a:t>Your </a:t>
            </a:r>
            <a:r>
              <a:rPr lang="en-US" sz="4400" dirty="0"/>
              <a:t>boss is considering someone for a promotion. You know he is well qualified, but you dislike him strongly. Do you lie to your boss and say he won’t do a good job? </a:t>
            </a:r>
            <a:r>
              <a:rPr lang="en-US" sz="4400" b="1" dirty="0"/>
              <a:t>NO</a:t>
            </a:r>
          </a:p>
          <a:p>
            <a:pPr marL="514350" indent="-514350">
              <a:buFont typeface="+mj-lt"/>
              <a:buAutoNum type="arabicPeriod"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002859166"/>
      </p:ext>
    </p:extLst>
  </p:cSld>
  <p:clrMapOvr>
    <a:masterClrMapping/>
  </p:clrMapOvr>
  <p:transition>
    <p:strips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Dealing With Ethical Issues:</a:t>
            </a:r>
            <a:br>
              <a:rPr lang="en-US" b="1" dirty="0" smtClean="0"/>
            </a:br>
            <a:r>
              <a:rPr lang="en-US" b="1" dirty="0" smtClean="0"/>
              <a:t>Workplace Integrity Situations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11"/>
            </a:pPr>
            <a:r>
              <a:rPr lang="en-US" sz="1100" dirty="0" smtClean="0"/>
              <a:t>Your </a:t>
            </a:r>
            <a:r>
              <a:rPr lang="en-US" sz="1100" dirty="0"/>
              <a:t>company disparately needs a loan. If you fill out the loan </a:t>
            </a:r>
            <a:r>
              <a:rPr lang="en-US" sz="1100" dirty="0" smtClean="0"/>
              <a:t>application honestly </a:t>
            </a:r>
            <a:r>
              <a:rPr lang="en-US" sz="1100" dirty="0"/>
              <a:t>you won’t </a:t>
            </a:r>
            <a:r>
              <a:rPr lang="en-US" sz="1100" dirty="0" smtClean="0"/>
              <a:t>get it. </a:t>
            </a:r>
            <a:r>
              <a:rPr lang="en-US" sz="1100" dirty="0"/>
              <a:t>Do you lie on the form</a:t>
            </a:r>
            <a:r>
              <a:rPr lang="en-US" sz="1100" dirty="0" smtClean="0"/>
              <a:t>? </a:t>
            </a:r>
            <a:r>
              <a:rPr lang="en-US" sz="1100" b="1" dirty="0" smtClean="0"/>
              <a:t>NO</a:t>
            </a:r>
            <a:endParaRPr lang="en-US" sz="1100" b="1" dirty="0"/>
          </a:p>
          <a:p>
            <a:pPr marL="914400" lvl="1" indent="-514350">
              <a:buFont typeface="+mj-lt"/>
              <a:buAutoNum type="arabicPeriod" startAt="11"/>
            </a:pPr>
            <a:endParaRPr lang="en-US" sz="700" dirty="0" smtClean="0"/>
          </a:p>
          <a:p>
            <a:pPr marL="514350" indent="-514350">
              <a:buFont typeface="+mj-lt"/>
              <a:buAutoNum type="arabicPeriod" startAt="11"/>
            </a:pPr>
            <a:r>
              <a:rPr lang="en-US" sz="1100" dirty="0" smtClean="0"/>
              <a:t>Your </a:t>
            </a:r>
            <a:r>
              <a:rPr lang="en-US" sz="1100" dirty="0"/>
              <a:t>boss asks you </a:t>
            </a:r>
            <a:r>
              <a:rPr lang="en-US" sz="1100" dirty="0" smtClean="0"/>
              <a:t>to lie to a customer about the progress being made on a project. Do you lie to the customer? </a:t>
            </a:r>
            <a:r>
              <a:rPr lang="en-US" sz="1100" b="1" dirty="0" smtClean="0"/>
              <a:t>NO</a:t>
            </a:r>
            <a:endParaRPr lang="en-US" sz="1100" b="1" dirty="0"/>
          </a:p>
          <a:p>
            <a:pPr marL="914400" lvl="1" indent="-514350">
              <a:buFont typeface="+mj-lt"/>
              <a:buAutoNum type="arabicPeriod" startAt="11"/>
            </a:pPr>
            <a:endParaRPr lang="en-US" sz="700" dirty="0" smtClean="0"/>
          </a:p>
          <a:p>
            <a:pPr marL="514350" indent="-514350">
              <a:buFont typeface="+mj-lt"/>
              <a:buAutoNum type="arabicPeriod" startAt="11"/>
            </a:pPr>
            <a:r>
              <a:rPr lang="en-US" sz="1100" dirty="0" smtClean="0"/>
              <a:t>No </a:t>
            </a:r>
            <a:r>
              <a:rPr lang="en-US" sz="1100" dirty="0"/>
              <a:t>one knows that it was you who accidentally erased </a:t>
            </a:r>
            <a:r>
              <a:rPr lang="en-US" sz="1100" dirty="0" smtClean="0"/>
              <a:t>another department’s </a:t>
            </a:r>
            <a:r>
              <a:rPr lang="en-US" sz="1100" dirty="0"/>
              <a:t>computer disc. The employee in charge might be fired. </a:t>
            </a:r>
            <a:r>
              <a:rPr lang="en-US" sz="1100" dirty="0" smtClean="0"/>
              <a:t>Do you </a:t>
            </a:r>
            <a:r>
              <a:rPr lang="en-US" sz="1100" dirty="0"/>
              <a:t>admit it and risk your job</a:t>
            </a:r>
            <a:r>
              <a:rPr lang="en-US" sz="1100" dirty="0" smtClean="0"/>
              <a:t>? </a:t>
            </a:r>
            <a:r>
              <a:rPr lang="en-US" sz="1100" b="1" dirty="0" smtClean="0"/>
              <a:t>YES</a:t>
            </a:r>
            <a:endParaRPr lang="en-US" sz="1100" b="1" dirty="0"/>
          </a:p>
          <a:p>
            <a:pPr marL="914400" lvl="1" indent="-514350">
              <a:buFont typeface="+mj-lt"/>
              <a:buAutoNum type="arabicPeriod" startAt="11"/>
            </a:pPr>
            <a:endParaRPr lang="en-US" sz="700" dirty="0" smtClean="0"/>
          </a:p>
          <a:p>
            <a:pPr marL="514350" indent="-514350">
              <a:buFont typeface="+mj-lt"/>
              <a:buAutoNum type="arabicPeriod" startAt="11"/>
            </a:pPr>
            <a:r>
              <a:rPr lang="en-US" sz="1100" dirty="0" smtClean="0"/>
              <a:t>You’ve </a:t>
            </a:r>
            <a:r>
              <a:rPr lang="en-US" sz="1100" dirty="0"/>
              <a:t>been buying paper bags from the same excellent salesman for </a:t>
            </a:r>
            <a:r>
              <a:rPr lang="en-US" sz="1100" dirty="0" smtClean="0"/>
              <a:t>the last </a:t>
            </a:r>
            <a:r>
              <a:rPr lang="en-US" sz="1100" dirty="0"/>
              <a:t>ten years. A competitor offers you a 20% price break. Do you </a:t>
            </a:r>
            <a:r>
              <a:rPr lang="en-US" sz="1100" dirty="0" smtClean="0"/>
              <a:t>switch suppliers? </a:t>
            </a:r>
            <a:r>
              <a:rPr lang="en-US" sz="1100" b="1" dirty="0" smtClean="0"/>
              <a:t>YES… this is being cost competitive, not an ethical issue!</a:t>
            </a:r>
            <a:endParaRPr lang="en-US" sz="1100" b="1" dirty="0"/>
          </a:p>
          <a:p>
            <a:pPr marL="914400" lvl="1" indent="-514350">
              <a:buFont typeface="+mj-lt"/>
              <a:buAutoNum type="arabicPeriod" startAt="11"/>
            </a:pPr>
            <a:endParaRPr lang="en-US" sz="700" dirty="0" smtClean="0"/>
          </a:p>
          <a:p>
            <a:pPr marL="514350" indent="-514350">
              <a:buFont typeface="+mj-lt"/>
              <a:buAutoNum type="arabicPeriod" startAt="11"/>
            </a:pPr>
            <a:r>
              <a:rPr lang="en-US" sz="1100" dirty="0" smtClean="0"/>
              <a:t>Other </a:t>
            </a:r>
            <a:r>
              <a:rPr lang="en-US" sz="1100" dirty="0"/>
              <a:t>businesses are boycotting a supplier because the company </a:t>
            </a:r>
            <a:r>
              <a:rPr lang="en-US" sz="1100" dirty="0" smtClean="0"/>
              <a:t>refuses to </a:t>
            </a:r>
            <a:r>
              <a:rPr lang="en-US" sz="1100" dirty="0"/>
              <a:t>give up its racist hiring policies. He offers you a substantial discount. </a:t>
            </a:r>
            <a:r>
              <a:rPr lang="en-US" sz="1100" dirty="0" smtClean="0"/>
              <a:t>Do you </a:t>
            </a:r>
            <a:r>
              <a:rPr lang="en-US" sz="1100" dirty="0"/>
              <a:t>join the boycott</a:t>
            </a:r>
            <a:r>
              <a:rPr lang="en-US" sz="1100" dirty="0" smtClean="0"/>
              <a:t>? </a:t>
            </a:r>
            <a:r>
              <a:rPr lang="en-US" sz="1100" b="1" dirty="0" smtClean="0"/>
              <a:t>YES… if you know a company isn’t ethical or doing the right things, it doesn’t matter what discount you get!</a:t>
            </a:r>
            <a:endParaRPr lang="en-US" sz="1100" b="1" dirty="0"/>
          </a:p>
          <a:p>
            <a:pPr marL="914400" lvl="1" indent="-514350">
              <a:buFont typeface="+mj-lt"/>
              <a:buAutoNum type="arabicPeriod" startAt="11"/>
            </a:pPr>
            <a:endParaRPr lang="en-US" sz="700" dirty="0" smtClean="0"/>
          </a:p>
          <a:p>
            <a:pPr marL="514350" indent="-514350">
              <a:buFont typeface="+mj-lt"/>
              <a:buAutoNum type="arabicPeriod" startAt="11"/>
            </a:pPr>
            <a:r>
              <a:rPr lang="en-US" sz="1100" dirty="0" smtClean="0"/>
              <a:t>Your </a:t>
            </a:r>
            <a:r>
              <a:rPr lang="en-US" sz="1100" dirty="0"/>
              <a:t>friend helped get you a job at a stereo store. After three months </a:t>
            </a:r>
            <a:r>
              <a:rPr lang="en-US" sz="1100" dirty="0" smtClean="0"/>
              <a:t>you find </a:t>
            </a:r>
            <a:r>
              <a:rPr lang="en-US" sz="1100" dirty="0"/>
              <a:t>out that he’s been stealing from the cash drawer. Do you report him</a:t>
            </a:r>
            <a:r>
              <a:rPr lang="en-US" sz="1100" dirty="0" smtClean="0"/>
              <a:t>? </a:t>
            </a:r>
            <a:r>
              <a:rPr lang="en-US" sz="1100" b="1" dirty="0" smtClean="0"/>
              <a:t>YES</a:t>
            </a:r>
            <a:endParaRPr lang="en-US" sz="1100" b="1" dirty="0"/>
          </a:p>
          <a:p>
            <a:pPr marL="914400" lvl="1" indent="-514350">
              <a:buFont typeface="+mj-lt"/>
              <a:buAutoNum type="arabicPeriod" startAt="11"/>
            </a:pPr>
            <a:endParaRPr lang="en-US" sz="700" dirty="0" smtClean="0"/>
          </a:p>
          <a:p>
            <a:pPr marL="514350" indent="-514350">
              <a:buFont typeface="+mj-lt"/>
              <a:buAutoNum type="arabicPeriod" startAt="11"/>
            </a:pPr>
            <a:r>
              <a:rPr lang="en-US" sz="1100" dirty="0" smtClean="0"/>
              <a:t>A </a:t>
            </a:r>
            <a:r>
              <a:rPr lang="en-US" sz="1100" dirty="0"/>
              <a:t>key employee has taken two weeks off due to the death of his mother. </a:t>
            </a:r>
            <a:r>
              <a:rPr lang="en-US" sz="1100" dirty="0" smtClean="0"/>
              <a:t>A crucial </a:t>
            </a:r>
            <a:r>
              <a:rPr lang="en-US" sz="1100" dirty="0"/>
              <a:t>project in your department is overdue. Do you call him and ask </a:t>
            </a:r>
            <a:r>
              <a:rPr lang="en-US" sz="1100" dirty="0" smtClean="0"/>
              <a:t>him to </a:t>
            </a:r>
            <a:r>
              <a:rPr lang="en-US" sz="1100" dirty="0"/>
              <a:t>come back three days early</a:t>
            </a:r>
            <a:r>
              <a:rPr lang="en-US" sz="1100" dirty="0" smtClean="0"/>
              <a:t>? </a:t>
            </a:r>
            <a:r>
              <a:rPr lang="en-US" sz="1100" b="1" dirty="0" smtClean="0"/>
              <a:t>YES… An email to just see if he’s willing to isn’t unethical.</a:t>
            </a:r>
            <a:endParaRPr lang="en-US" sz="1100" b="1" dirty="0"/>
          </a:p>
          <a:p>
            <a:pPr marL="914400" lvl="1" indent="-514350">
              <a:buFont typeface="+mj-lt"/>
              <a:buAutoNum type="arabicPeriod" startAt="11"/>
            </a:pPr>
            <a:endParaRPr lang="en-US" sz="700" b="1" dirty="0" smtClean="0"/>
          </a:p>
          <a:p>
            <a:pPr marL="514350" indent="-514350">
              <a:buFont typeface="+mj-lt"/>
              <a:buAutoNum type="arabicPeriod" startAt="11"/>
            </a:pPr>
            <a:r>
              <a:rPr lang="en-US" sz="1100" dirty="0" smtClean="0"/>
              <a:t>You </a:t>
            </a:r>
            <a:r>
              <a:rPr lang="en-US" sz="1100" dirty="0"/>
              <a:t>are doing some research for your company and you find exactly </a:t>
            </a:r>
            <a:r>
              <a:rPr lang="en-US" sz="1100" dirty="0" smtClean="0"/>
              <a:t>what you </a:t>
            </a:r>
            <a:r>
              <a:rPr lang="en-US" sz="1100" dirty="0"/>
              <a:t>are looking for on the internet. Should you copy the information, </a:t>
            </a:r>
            <a:r>
              <a:rPr lang="en-US" sz="1100" dirty="0" smtClean="0"/>
              <a:t>put your </a:t>
            </a:r>
            <a:r>
              <a:rPr lang="en-US" sz="1100" dirty="0"/>
              <a:t>name on it and submit it to your supervisor as though it is your </a:t>
            </a:r>
            <a:r>
              <a:rPr lang="en-US" sz="1100" dirty="0" smtClean="0"/>
              <a:t>original work? </a:t>
            </a:r>
            <a:r>
              <a:rPr lang="en-US" sz="1100" b="1" dirty="0" smtClean="0"/>
              <a:t>NO… you can reference it though.</a:t>
            </a:r>
          </a:p>
          <a:p>
            <a:pPr marL="914400" lvl="1" indent="-514350">
              <a:buFont typeface="+mj-lt"/>
              <a:buAutoNum type="arabicPeriod" startAt="11"/>
            </a:pPr>
            <a:endParaRPr lang="en-US" sz="700" b="1" dirty="0" smtClean="0"/>
          </a:p>
          <a:p>
            <a:pPr marL="514350" indent="-514350">
              <a:buFont typeface="+mj-lt"/>
              <a:buAutoNum type="arabicPeriod" startAt="11"/>
            </a:pPr>
            <a:r>
              <a:rPr lang="en-US" sz="1100" dirty="0" smtClean="0"/>
              <a:t>An opportunity is announced to be a Woman Owned Set-aside. Your company is run by a male, but his wife is one the business owners. Is it appropriate to bid on this opportunity as a WOSB and claim to be run by a Woman? </a:t>
            </a:r>
            <a:r>
              <a:rPr lang="en-US" sz="1100" b="1" dirty="0" smtClean="0"/>
              <a:t>NO </a:t>
            </a:r>
          </a:p>
          <a:p>
            <a:pPr marL="914400" lvl="1" indent="-514350">
              <a:buFont typeface="+mj-lt"/>
              <a:buAutoNum type="arabicPeriod" startAt="11"/>
            </a:pPr>
            <a:endParaRPr lang="en-US" sz="700" b="1" dirty="0" smtClean="0"/>
          </a:p>
          <a:p>
            <a:pPr marL="514350" indent="-514350">
              <a:buFont typeface="+mj-lt"/>
              <a:buAutoNum type="arabicPeriod" startAt="11"/>
            </a:pPr>
            <a:r>
              <a:rPr lang="en-US" sz="1100" dirty="0" smtClean="0"/>
              <a:t>You are in a bar socializing with a friend who works for a competitor company. The friend offers you proprietary information to help you win a bid. Do you accept this info even if you think no one will find out? </a:t>
            </a:r>
            <a:r>
              <a:rPr lang="en-US" sz="1100" b="1" dirty="0" smtClean="0"/>
              <a:t>NO </a:t>
            </a:r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2508406161"/>
      </p:ext>
    </p:extLst>
  </p:cSld>
  <p:clrMapOvr>
    <a:masterClrMapping/>
  </p:clrMapOvr>
  <p:transition>
    <p:strips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Dealing With Ethical Issues:</a:t>
            </a:r>
            <a:br>
              <a:rPr lang="en-US" b="1" dirty="0" smtClean="0"/>
            </a:br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b="1" dirty="0" smtClean="0"/>
              <a:t>Objectives Taught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Upon completion of the design brief, students will be able to do the following: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Apply </a:t>
            </a:r>
            <a:r>
              <a:rPr lang="en-US" dirty="0"/>
              <a:t>ethical and legal issues (including </a:t>
            </a:r>
            <a:r>
              <a:rPr lang="en-US" dirty="0" smtClean="0"/>
              <a:t>copyright) with </a:t>
            </a:r>
            <a:r>
              <a:rPr lang="en-US" dirty="0"/>
              <a:t>technology.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Develop </a:t>
            </a:r>
            <a:r>
              <a:rPr lang="en-US" dirty="0"/>
              <a:t>the understanding of professional and ethical responsibilities.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Perform </a:t>
            </a:r>
            <a:r>
              <a:rPr lang="en-US" dirty="0"/>
              <a:t>ethical behavior.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Use </a:t>
            </a:r>
            <a:r>
              <a:rPr lang="en-US" dirty="0"/>
              <a:t>accepted Netiquette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Describe </a:t>
            </a:r>
            <a:r>
              <a:rPr lang="en-US" dirty="0"/>
              <a:t>polite and civil communication.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Discuss </a:t>
            </a:r>
            <a:r>
              <a:rPr lang="en-US" dirty="0"/>
              <a:t>individual integrity and honesty.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Practice </a:t>
            </a:r>
            <a:r>
              <a:rPr lang="en-US" dirty="0"/>
              <a:t>ethical behaviors regarding copyright, citation, and plagiarism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   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09600" y="4953000"/>
            <a:ext cx="73914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Be </a:t>
            </a:r>
            <a:r>
              <a:rPr lang="en-US" dirty="0"/>
              <a:t>Ethical… Always do the right </a:t>
            </a:r>
            <a:r>
              <a:rPr lang="en-US" dirty="0" smtClean="0"/>
              <a:t>thing!</a:t>
            </a:r>
            <a:endParaRPr lang="en-US" dirty="0"/>
          </a:p>
          <a:p>
            <a:pPr algn="ctr"/>
            <a:r>
              <a:rPr lang="en-US" dirty="0" smtClean="0"/>
              <a:t>Simply </a:t>
            </a:r>
            <a:r>
              <a:rPr lang="en-US" dirty="0" smtClean="0"/>
              <a:t>Don’t </a:t>
            </a:r>
            <a:r>
              <a:rPr lang="en-US" dirty="0"/>
              <a:t>Lie, Steal or Cheat</a:t>
            </a:r>
            <a:r>
              <a:rPr lang="en-US" dirty="0" smtClean="0"/>
              <a:t>! </a:t>
            </a:r>
          </a:p>
          <a:p>
            <a:pPr algn="ctr"/>
            <a:r>
              <a:rPr lang="en-US" dirty="0" smtClean="0"/>
              <a:t>And treat others in a professional, respectable manner!</a:t>
            </a:r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472725"/>
      </p:ext>
    </p:extLst>
  </p:cSld>
  <p:clrMapOvr>
    <a:masterClrMapping/>
  </p:clrMapOvr>
  <p:transition>
    <p:strips dir="rd"/>
  </p:transition>
</p:sld>
</file>

<file path=ppt/theme/theme1.xml><?xml version="1.0" encoding="utf-8"?>
<a:theme xmlns:a="http://schemas.openxmlformats.org/drawingml/2006/main" name="Presentation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ignitas  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Presentation2</Template>
  <TotalTime>2747</TotalTime>
  <Words>1408</Words>
  <Application>Microsoft Office PowerPoint</Application>
  <PresentationFormat>On-screen Show (4:3)</PresentationFormat>
  <Paragraphs>115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Presentation2</vt:lpstr>
      <vt:lpstr>1_Dignitas  Blue</vt:lpstr>
      <vt:lpstr>M&amp;S Teachers Seminar: Ethics</vt:lpstr>
      <vt:lpstr>Dealing With Ethical Issues: Goals and Objectives</vt:lpstr>
      <vt:lpstr>Dealing With Ethical Issues: Context and Challenge</vt:lpstr>
      <vt:lpstr>Dealing With Ethical Issues: IP Definitions</vt:lpstr>
      <vt:lpstr>Dealing With Ethical Issues: Workplace Integrity Situations</vt:lpstr>
      <vt:lpstr>Dealing With Ethical Issues: Workplace Integrity Situations</vt:lpstr>
      <vt:lpstr>Dealing With Ethical Issues: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Burch</dc:creator>
  <cp:lastModifiedBy>Elizabeth Burch</cp:lastModifiedBy>
  <cp:revision>28</cp:revision>
  <dcterms:created xsi:type="dcterms:W3CDTF">2013-09-03T17:22:26Z</dcterms:created>
  <dcterms:modified xsi:type="dcterms:W3CDTF">2013-09-24T17:45:31Z</dcterms:modified>
</cp:coreProperties>
</file>