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73" r:id="rId5"/>
    <p:sldId id="274" r:id="rId6"/>
    <p:sldId id="275" r:id="rId7"/>
    <p:sldId id="264" r:id="rId8"/>
    <p:sldId id="266" r:id="rId9"/>
    <p:sldId id="267" r:id="rId10"/>
    <p:sldId id="270" r:id="rId11"/>
    <p:sldId id="271" r:id="rId12"/>
    <p:sldId id="272" r:id="rId13"/>
    <p:sldId id="276" r:id="rId14"/>
    <p:sldId id="277" r:id="rId15"/>
    <p:sldId id="278" r:id="rId16"/>
    <p:sldId id="281" r:id="rId17"/>
    <p:sldId id="279" r:id="rId18"/>
    <p:sldId id="280" r:id="rId19"/>
    <p:sldId id="283" r:id="rId20"/>
    <p:sldId id="282" r:id="rId21"/>
    <p:sldId id="284" r:id="rId22"/>
    <p:sldId id="285" r:id="rId23"/>
    <p:sldId id="286" r:id="rId24"/>
    <p:sldId id="287" r:id="rId25"/>
    <p:sldId id="288" r:id="rId26"/>
    <p:sldId id="289" r:id="rId27"/>
    <p:sldId id="290" r:id="rId28"/>
    <p:sldId id="291" r:id="rId29"/>
    <p:sldId id="259" r:id="rId30"/>
    <p:sldId id="292" r:id="rId31"/>
    <p:sldId id="293" r:id="rId32"/>
    <p:sldId id="294" r:id="rId33"/>
    <p:sldId id="29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18" autoAdjust="0"/>
  </p:normalViewPr>
  <p:slideViewPr>
    <p:cSldViewPr>
      <p:cViewPr varScale="1">
        <p:scale>
          <a:sx n="126" d="100"/>
          <a:sy n="126" d="100"/>
        </p:scale>
        <p:origin x="-35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1C4692-1EEA-43E2-A8D5-8C956C487BCC}" type="doc">
      <dgm:prSet loTypeId="urn:microsoft.com/office/officeart/2011/layout/HexagonRadial" loCatId="officeonline" qsTypeId="urn:microsoft.com/office/officeart/2009/2/quickstyle/3d8" qsCatId="3D" csTypeId="urn:microsoft.com/office/officeart/2005/8/colors/accent1_2" csCatId="accent1" phldr="1"/>
      <dgm:spPr/>
      <dgm:t>
        <a:bodyPr/>
        <a:lstStyle/>
        <a:p>
          <a:endParaRPr lang="en-US"/>
        </a:p>
      </dgm:t>
    </dgm:pt>
    <dgm:pt modelId="{3D045964-4E5E-4F4B-BAB2-DCA2C11CE881}">
      <dgm:prSet phldrT="[Text]"/>
      <dgm:spPr/>
      <dgm:t>
        <a:bodyPr/>
        <a:lstStyle/>
        <a:p>
          <a:r>
            <a:rPr lang="en-US"/>
            <a:t>HUB</a:t>
          </a:r>
        </a:p>
      </dgm:t>
    </dgm:pt>
    <dgm:pt modelId="{F5FBDEE2-17CA-49A8-9221-55C068C59F5B}" type="parTrans" cxnId="{7F5C618D-1B18-456B-92AD-C481C044B7FB}">
      <dgm:prSet/>
      <dgm:spPr/>
      <dgm:t>
        <a:bodyPr/>
        <a:lstStyle/>
        <a:p>
          <a:endParaRPr lang="en-US"/>
        </a:p>
      </dgm:t>
    </dgm:pt>
    <dgm:pt modelId="{4963E85A-CD92-4FFD-9A31-F69F3D9BC15C}" type="sibTrans" cxnId="{7F5C618D-1B18-456B-92AD-C481C044B7FB}">
      <dgm:prSet/>
      <dgm:spPr/>
      <dgm:t>
        <a:bodyPr/>
        <a:lstStyle/>
        <a:p>
          <a:endParaRPr lang="en-US"/>
        </a:p>
      </dgm:t>
    </dgm:pt>
    <dgm:pt modelId="{E495F4D5-D093-470B-813C-45ECFF2D18AB}">
      <dgm:prSet phldrT="[Text]"/>
      <dgm:spPr/>
      <dgm:t>
        <a:bodyPr/>
        <a:lstStyle/>
        <a:p>
          <a:r>
            <a:rPr lang="en-US"/>
            <a:t>Computer</a:t>
          </a:r>
        </a:p>
      </dgm:t>
    </dgm:pt>
    <dgm:pt modelId="{6D5EFA78-4953-4002-9503-355ED226EA7B}" type="parTrans" cxnId="{5F45842A-13AF-4D41-936C-6A0B5B6DE702}">
      <dgm:prSet/>
      <dgm:spPr/>
      <dgm:t>
        <a:bodyPr/>
        <a:lstStyle/>
        <a:p>
          <a:endParaRPr lang="en-US"/>
        </a:p>
      </dgm:t>
    </dgm:pt>
    <dgm:pt modelId="{D6D936D4-3059-4949-BDEC-8D32188A36FF}" type="sibTrans" cxnId="{5F45842A-13AF-4D41-936C-6A0B5B6DE702}">
      <dgm:prSet/>
      <dgm:spPr/>
      <dgm:t>
        <a:bodyPr/>
        <a:lstStyle/>
        <a:p>
          <a:endParaRPr lang="en-US"/>
        </a:p>
      </dgm:t>
    </dgm:pt>
    <dgm:pt modelId="{45179C8C-20F1-4DD7-82C3-BEB72EDE1738}">
      <dgm:prSet phldrT="[Text]"/>
      <dgm:spPr/>
      <dgm:t>
        <a:bodyPr/>
        <a:lstStyle/>
        <a:p>
          <a:r>
            <a:rPr lang="en-US"/>
            <a:t>Computer</a:t>
          </a:r>
        </a:p>
      </dgm:t>
    </dgm:pt>
    <dgm:pt modelId="{76A62D49-C3EB-4B8A-9384-B41DC661007C}" type="parTrans" cxnId="{AD0D20A4-517F-414E-B2EE-0CE2D8D6E1CF}">
      <dgm:prSet/>
      <dgm:spPr/>
      <dgm:t>
        <a:bodyPr/>
        <a:lstStyle/>
        <a:p>
          <a:endParaRPr lang="en-US"/>
        </a:p>
      </dgm:t>
    </dgm:pt>
    <dgm:pt modelId="{706E99F6-C64E-432A-A5D7-63FF2D62E1C8}" type="sibTrans" cxnId="{AD0D20A4-517F-414E-B2EE-0CE2D8D6E1CF}">
      <dgm:prSet/>
      <dgm:spPr/>
      <dgm:t>
        <a:bodyPr/>
        <a:lstStyle/>
        <a:p>
          <a:endParaRPr lang="en-US"/>
        </a:p>
      </dgm:t>
    </dgm:pt>
    <dgm:pt modelId="{60048FF6-BA5D-4A85-AD69-6D540304343A}">
      <dgm:prSet phldrT="[Text]"/>
      <dgm:spPr/>
      <dgm:t>
        <a:bodyPr/>
        <a:lstStyle/>
        <a:p>
          <a:r>
            <a:rPr lang="en-US"/>
            <a:t>Printer</a:t>
          </a:r>
        </a:p>
      </dgm:t>
    </dgm:pt>
    <dgm:pt modelId="{EDD62879-5D15-4D89-9D70-C2099D409CC6}" type="parTrans" cxnId="{A9634A47-3E11-4085-B1FE-6AF8ECA16C38}">
      <dgm:prSet/>
      <dgm:spPr/>
      <dgm:t>
        <a:bodyPr/>
        <a:lstStyle/>
        <a:p>
          <a:endParaRPr lang="en-US"/>
        </a:p>
      </dgm:t>
    </dgm:pt>
    <dgm:pt modelId="{8B805319-5960-4724-8B08-E36AC7100771}" type="sibTrans" cxnId="{A9634A47-3E11-4085-B1FE-6AF8ECA16C38}">
      <dgm:prSet/>
      <dgm:spPr/>
      <dgm:t>
        <a:bodyPr/>
        <a:lstStyle/>
        <a:p>
          <a:endParaRPr lang="en-US"/>
        </a:p>
      </dgm:t>
    </dgm:pt>
    <dgm:pt modelId="{B7F39D83-DC74-48FB-9AE9-06F9BBC97BA3}">
      <dgm:prSet phldrT="[Text]" phldr="1"/>
      <dgm:spPr/>
      <dgm:t>
        <a:bodyPr/>
        <a:lstStyle/>
        <a:p>
          <a:endParaRPr lang="en-US"/>
        </a:p>
      </dgm:t>
    </dgm:pt>
    <dgm:pt modelId="{556BDCA0-3544-47F6-925A-B81155A146F6}" type="parTrans" cxnId="{41A3729B-3BEA-474F-B501-D3405276175F}">
      <dgm:prSet/>
      <dgm:spPr/>
      <dgm:t>
        <a:bodyPr/>
        <a:lstStyle/>
        <a:p>
          <a:endParaRPr lang="en-US"/>
        </a:p>
      </dgm:t>
    </dgm:pt>
    <dgm:pt modelId="{DD6DC26E-7F50-45BD-999E-60A269E84156}" type="sibTrans" cxnId="{41A3729B-3BEA-474F-B501-D3405276175F}">
      <dgm:prSet/>
      <dgm:spPr/>
      <dgm:t>
        <a:bodyPr/>
        <a:lstStyle/>
        <a:p>
          <a:endParaRPr lang="en-US"/>
        </a:p>
      </dgm:t>
    </dgm:pt>
    <dgm:pt modelId="{D69A0FAF-78EE-4EF5-AE45-3FD4C55CBA44}">
      <dgm:prSet phldrT="[Text]"/>
      <dgm:spPr/>
      <dgm:t>
        <a:bodyPr/>
        <a:lstStyle/>
        <a:p>
          <a:r>
            <a:rPr lang="en-US"/>
            <a:t>Computer</a:t>
          </a:r>
        </a:p>
      </dgm:t>
    </dgm:pt>
    <dgm:pt modelId="{0E654E31-2CED-446D-8DB6-1948CAB8449C}" type="parTrans" cxnId="{DD47D604-7E54-4AC2-9E05-70682C86678A}">
      <dgm:prSet/>
      <dgm:spPr/>
      <dgm:t>
        <a:bodyPr/>
        <a:lstStyle/>
        <a:p>
          <a:endParaRPr lang="en-US"/>
        </a:p>
      </dgm:t>
    </dgm:pt>
    <dgm:pt modelId="{0089D4FE-9557-492A-B02E-33670FB285CC}" type="sibTrans" cxnId="{DD47D604-7E54-4AC2-9E05-70682C86678A}">
      <dgm:prSet/>
      <dgm:spPr/>
      <dgm:t>
        <a:bodyPr/>
        <a:lstStyle/>
        <a:p>
          <a:endParaRPr lang="en-US"/>
        </a:p>
      </dgm:t>
    </dgm:pt>
    <dgm:pt modelId="{48E5517E-4459-44DA-B000-F13497383F71}">
      <dgm:prSet phldrT="[Text]"/>
      <dgm:spPr/>
      <dgm:t>
        <a:bodyPr/>
        <a:lstStyle/>
        <a:p>
          <a:r>
            <a:rPr lang="en-US"/>
            <a:t>Computer</a:t>
          </a:r>
        </a:p>
      </dgm:t>
    </dgm:pt>
    <dgm:pt modelId="{ADA7A153-7C2E-4B2E-95F9-EB3632A8B8B7}" type="parTrans" cxnId="{677B75E9-93FD-4C39-A82D-09C930A73461}">
      <dgm:prSet/>
      <dgm:spPr/>
      <dgm:t>
        <a:bodyPr/>
        <a:lstStyle/>
        <a:p>
          <a:endParaRPr lang="en-US"/>
        </a:p>
      </dgm:t>
    </dgm:pt>
    <dgm:pt modelId="{A83F3B01-219F-4049-8B12-53707BC237FB}" type="sibTrans" cxnId="{677B75E9-93FD-4C39-A82D-09C930A73461}">
      <dgm:prSet/>
      <dgm:spPr/>
      <dgm:t>
        <a:bodyPr/>
        <a:lstStyle/>
        <a:p>
          <a:endParaRPr lang="en-US"/>
        </a:p>
      </dgm:t>
    </dgm:pt>
    <dgm:pt modelId="{90FECCEE-2790-41F1-A6F3-D570959DC649}" type="pres">
      <dgm:prSet presAssocID="{F71C4692-1EEA-43E2-A8D5-8C956C487BCC}" presName="Name0" presStyleCnt="0">
        <dgm:presLayoutVars>
          <dgm:chMax val="1"/>
          <dgm:chPref val="1"/>
          <dgm:dir/>
          <dgm:animOne val="branch"/>
          <dgm:animLvl val="lvl"/>
        </dgm:presLayoutVars>
      </dgm:prSet>
      <dgm:spPr/>
      <dgm:t>
        <a:bodyPr/>
        <a:lstStyle/>
        <a:p>
          <a:endParaRPr lang="en-US"/>
        </a:p>
      </dgm:t>
    </dgm:pt>
    <dgm:pt modelId="{94FD7159-2A30-4B02-A66E-C43C1B5BF595}" type="pres">
      <dgm:prSet presAssocID="{3D045964-4E5E-4F4B-BAB2-DCA2C11CE881}" presName="Parent" presStyleLbl="node0" presStyleIdx="0" presStyleCnt="1">
        <dgm:presLayoutVars>
          <dgm:chMax val="6"/>
          <dgm:chPref val="6"/>
        </dgm:presLayoutVars>
      </dgm:prSet>
      <dgm:spPr/>
      <dgm:t>
        <a:bodyPr/>
        <a:lstStyle/>
        <a:p>
          <a:endParaRPr lang="en-US"/>
        </a:p>
      </dgm:t>
    </dgm:pt>
    <dgm:pt modelId="{C654E761-2082-4907-9A5F-96080815B59F}" type="pres">
      <dgm:prSet presAssocID="{E495F4D5-D093-470B-813C-45ECFF2D18AB}" presName="Accent1" presStyleCnt="0"/>
      <dgm:spPr/>
    </dgm:pt>
    <dgm:pt modelId="{62CAAD70-02DD-4D36-831D-ACE51C0F69E7}" type="pres">
      <dgm:prSet presAssocID="{E495F4D5-D093-470B-813C-45ECFF2D18AB}" presName="Accent" presStyleLbl="bgShp" presStyleIdx="0" presStyleCnt="6"/>
      <dgm:spPr/>
    </dgm:pt>
    <dgm:pt modelId="{F3FECF8A-BC3E-4C5A-A28A-E42B9996B7BB}" type="pres">
      <dgm:prSet presAssocID="{E495F4D5-D093-470B-813C-45ECFF2D18AB}" presName="Child1" presStyleLbl="node1" presStyleIdx="0" presStyleCnt="6">
        <dgm:presLayoutVars>
          <dgm:chMax val="0"/>
          <dgm:chPref val="0"/>
          <dgm:bulletEnabled val="1"/>
        </dgm:presLayoutVars>
      </dgm:prSet>
      <dgm:spPr/>
      <dgm:t>
        <a:bodyPr/>
        <a:lstStyle/>
        <a:p>
          <a:endParaRPr lang="en-US"/>
        </a:p>
      </dgm:t>
    </dgm:pt>
    <dgm:pt modelId="{C38BA694-6865-4D6C-8801-CBAA77DD0F6B}" type="pres">
      <dgm:prSet presAssocID="{45179C8C-20F1-4DD7-82C3-BEB72EDE1738}" presName="Accent2" presStyleCnt="0"/>
      <dgm:spPr/>
    </dgm:pt>
    <dgm:pt modelId="{6D44F33E-5B7F-46A2-8E3F-9C98EBAC42E2}" type="pres">
      <dgm:prSet presAssocID="{45179C8C-20F1-4DD7-82C3-BEB72EDE1738}" presName="Accent" presStyleLbl="bgShp" presStyleIdx="1" presStyleCnt="6" custLinFactNeighborX="-83370" custLinFactNeighborY="99208"/>
      <dgm:spPr/>
    </dgm:pt>
    <dgm:pt modelId="{F3EA3FA0-6DE9-4E42-AC33-EAA501F0E26B}" type="pres">
      <dgm:prSet presAssocID="{45179C8C-20F1-4DD7-82C3-BEB72EDE1738}" presName="Child2" presStyleLbl="node1" presStyleIdx="1" presStyleCnt="6">
        <dgm:presLayoutVars>
          <dgm:chMax val="0"/>
          <dgm:chPref val="0"/>
          <dgm:bulletEnabled val="1"/>
        </dgm:presLayoutVars>
      </dgm:prSet>
      <dgm:spPr/>
      <dgm:t>
        <a:bodyPr/>
        <a:lstStyle/>
        <a:p>
          <a:endParaRPr lang="en-US"/>
        </a:p>
      </dgm:t>
    </dgm:pt>
    <dgm:pt modelId="{456EDA32-D72C-4C13-AA4F-D8BA8C6CC5CD}" type="pres">
      <dgm:prSet presAssocID="{60048FF6-BA5D-4A85-AD69-6D540304343A}" presName="Accent3" presStyleCnt="0"/>
      <dgm:spPr/>
    </dgm:pt>
    <dgm:pt modelId="{61BDC130-3767-4B7D-8AEE-E44BAE789971}" type="pres">
      <dgm:prSet presAssocID="{60048FF6-BA5D-4A85-AD69-6D540304343A}" presName="Accent" presStyleLbl="bgShp" presStyleIdx="2" presStyleCnt="6" custLinFactX="-20307" custLinFactNeighborX="-100000" custLinFactNeighborY="-26946"/>
      <dgm:spPr/>
    </dgm:pt>
    <dgm:pt modelId="{1074BB96-1289-4EEF-9573-A1FD6C03DE6C}" type="pres">
      <dgm:prSet presAssocID="{60048FF6-BA5D-4A85-AD69-6D540304343A}" presName="Child3" presStyleLbl="node1" presStyleIdx="2" presStyleCnt="6">
        <dgm:presLayoutVars>
          <dgm:chMax val="0"/>
          <dgm:chPref val="0"/>
          <dgm:bulletEnabled val="1"/>
        </dgm:presLayoutVars>
      </dgm:prSet>
      <dgm:spPr/>
      <dgm:t>
        <a:bodyPr/>
        <a:lstStyle/>
        <a:p>
          <a:endParaRPr lang="en-US"/>
        </a:p>
      </dgm:t>
    </dgm:pt>
    <dgm:pt modelId="{8F26BBD7-D0BF-4A03-8E3D-39F3C47509D1}" type="pres">
      <dgm:prSet presAssocID="{B7F39D83-DC74-48FB-9AE9-06F9BBC97BA3}" presName="Accent4" presStyleCnt="0"/>
      <dgm:spPr/>
    </dgm:pt>
    <dgm:pt modelId="{CFA3D521-D238-433B-B5F1-BE1AD3E7B636}" type="pres">
      <dgm:prSet presAssocID="{B7F39D83-DC74-48FB-9AE9-06F9BBC97BA3}" presName="Accent" presStyleLbl="bgShp" presStyleIdx="3" presStyleCnt="6" custLinFactX="-100000" custLinFactY="-37178" custLinFactNeighborX="-100512" custLinFactNeighborY="-100000"/>
      <dgm:spPr>
        <a:blipFill rotWithShape="0">
          <a:blip xmlns:r="http://schemas.openxmlformats.org/officeDocument/2006/relationships" r:embed="rId1"/>
          <a:stretch>
            <a:fillRect/>
          </a:stretch>
        </a:blipFill>
      </dgm:spPr>
      <dgm:t>
        <a:bodyPr/>
        <a:lstStyle/>
        <a:p>
          <a:endParaRPr lang="en-US"/>
        </a:p>
      </dgm:t>
    </dgm:pt>
    <dgm:pt modelId="{0ABC1A7D-D7CF-44FE-8108-EA57A7601A43}" type="pres">
      <dgm:prSet presAssocID="{B7F39D83-DC74-48FB-9AE9-06F9BBC97BA3}" presName="Child4" presStyleLbl="node1" presStyleIdx="3" presStyleCnt="6">
        <dgm:presLayoutVars>
          <dgm:chMax val="0"/>
          <dgm:chPref val="0"/>
          <dgm:bulletEnabled val="1"/>
        </dgm:presLayoutVars>
      </dgm:prSet>
      <dgm:spPr/>
      <dgm:t>
        <a:bodyPr/>
        <a:lstStyle/>
        <a:p>
          <a:endParaRPr lang="en-US"/>
        </a:p>
      </dgm:t>
    </dgm:pt>
    <dgm:pt modelId="{5CE75BED-F74C-4915-9304-C9E21C6802D4}" type="pres">
      <dgm:prSet presAssocID="{D69A0FAF-78EE-4EF5-AE45-3FD4C55CBA44}" presName="Accent5" presStyleCnt="0"/>
      <dgm:spPr/>
    </dgm:pt>
    <dgm:pt modelId="{0A3E66A5-1DF2-4274-8C94-9CD2614A6D7A}" type="pres">
      <dgm:prSet presAssocID="{D69A0FAF-78EE-4EF5-AE45-3FD4C55CBA44}" presName="Accent" presStyleLbl="bgShp" presStyleIdx="4" presStyleCnt="6" custLinFactNeighborX="78094" custLinFactNeighborY="-99208"/>
      <dgm:spPr/>
    </dgm:pt>
    <dgm:pt modelId="{2A409083-1431-45B1-9DA1-3B07477BEE62}" type="pres">
      <dgm:prSet presAssocID="{D69A0FAF-78EE-4EF5-AE45-3FD4C55CBA44}" presName="Child5" presStyleLbl="node1" presStyleIdx="4" presStyleCnt="6">
        <dgm:presLayoutVars>
          <dgm:chMax val="0"/>
          <dgm:chPref val="0"/>
          <dgm:bulletEnabled val="1"/>
        </dgm:presLayoutVars>
      </dgm:prSet>
      <dgm:spPr/>
      <dgm:t>
        <a:bodyPr/>
        <a:lstStyle/>
        <a:p>
          <a:endParaRPr lang="en-US"/>
        </a:p>
      </dgm:t>
    </dgm:pt>
    <dgm:pt modelId="{EAC5025F-D3DB-44F7-8A0C-8995DE60C19C}" type="pres">
      <dgm:prSet presAssocID="{48E5517E-4459-44DA-B000-F13497383F71}" presName="Accent6" presStyleCnt="0"/>
      <dgm:spPr/>
    </dgm:pt>
    <dgm:pt modelId="{ACC05E9B-75DB-494B-BA11-0B5E36A27FFD}" type="pres">
      <dgm:prSet presAssocID="{48E5517E-4459-44DA-B000-F13497383F71}" presName="Accent" presStyleLbl="bgShp" presStyleIdx="5" presStyleCnt="6" custLinFactX="22419" custLinFactNeighborX="100000" custLinFactNeighborY="-77162"/>
      <dgm:spPr/>
    </dgm:pt>
    <dgm:pt modelId="{1D26CE4C-70B0-4FD0-8C86-541FE6DA327B}" type="pres">
      <dgm:prSet presAssocID="{48E5517E-4459-44DA-B000-F13497383F71}" presName="Child6" presStyleLbl="node1" presStyleIdx="5" presStyleCnt="6">
        <dgm:presLayoutVars>
          <dgm:chMax val="0"/>
          <dgm:chPref val="0"/>
          <dgm:bulletEnabled val="1"/>
        </dgm:presLayoutVars>
      </dgm:prSet>
      <dgm:spPr/>
      <dgm:t>
        <a:bodyPr/>
        <a:lstStyle/>
        <a:p>
          <a:endParaRPr lang="en-US"/>
        </a:p>
      </dgm:t>
    </dgm:pt>
  </dgm:ptLst>
  <dgm:cxnLst>
    <dgm:cxn modelId="{47B9376F-D6D4-463B-86A2-6AA89E7F241C}" type="presOf" srcId="{B7F39D83-DC74-48FB-9AE9-06F9BBC97BA3}" destId="{0ABC1A7D-D7CF-44FE-8108-EA57A7601A43}" srcOrd="0" destOrd="0" presId="urn:microsoft.com/office/officeart/2011/layout/HexagonRadial"/>
    <dgm:cxn modelId="{DAC5DA6E-0775-4C62-993C-08AD8532CA17}" type="presOf" srcId="{D69A0FAF-78EE-4EF5-AE45-3FD4C55CBA44}" destId="{2A409083-1431-45B1-9DA1-3B07477BEE62}" srcOrd="0" destOrd="0" presId="urn:microsoft.com/office/officeart/2011/layout/HexagonRadial"/>
    <dgm:cxn modelId="{E974F054-98DD-4390-ACDF-98EB4DB25933}" type="presOf" srcId="{48E5517E-4459-44DA-B000-F13497383F71}" destId="{1D26CE4C-70B0-4FD0-8C86-541FE6DA327B}" srcOrd="0" destOrd="0" presId="urn:microsoft.com/office/officeart/2011/layout/HexagonRadial"/>
    <dgm:cxn modelId="{677B75E9-93FD-4C39-A82D-09C930A73461}" srcId="{3D045964-4E5E-4F4B-BAB2-DCA2C11CE881}" destId="{48E5517E-4459-44DA-B000-F13497383F71}" srcOrd="5" destOrd="0" parTransId="{ADA7A153-7C2E-4B2E-95F9-EB3632A8B8B7}" sibTransId="{A83F3B01-219F-4049-8B12-53707BC237FB}"/>
    <dgm:cxn modelId="{BC6CE9DC-D211-4185-9333-86C3B33583B0}" type="presOf" srcId="{3D045964-4E5E-4F4B-BAB2-DCA2C11CE881}" destId="{94FD7159-2A30-4B02-A66E-C43C1B5BF595}" srcOrd="0" destOrd="0" presId="urn:microsoft.com/office/officeart/2011/layout/HexagonRadial"/>
    <dgm:cxn modelId="{AD0D20A4-517F-414E-B2EE-0CE2D8D6E1CF}" srcId="{3D045964-4E5E-4F4B-BAB2-DCA2C11CE881}" destId="{45179C8C-20F1-4DD7-82C3-BEB72EDE1738}" srcOrd="1" destOrd="0" parTransId="{76A62D49-C3EB-4B8A-9384-B41DC661007C}" sibTransId="{706E99F6-C64E-432A-A5D7-63FF2D62E1C8}"/>
    <dgm:cxn modelId="{41A3729B-3BEA-474F-B501-D3405276175F}" srcId="{3D045964-4E5E-4F4B-BAB2-DCA2C11CE881}" destId="{B7F39D83-DC74-48FB-9AE9-06F9BBC97BA3}" srcOrd="3" destOrd="0" parTransId="{556BDCA0-3544-47F6-925A-B81155A146F6}" sibTransId="{DD6DC26E-7F50-45BD-999E-60A269E84156}"/>
    <dgm:cxn modelId="{C95C3EDC-8BB7-4655-BF95-649D786F4770}" type="presOf" srcId="{45179C8C-20F1-4DD7-82C3-BEB72EDE1738}" destId="{F3EA3FA0-6DE9-4E42-AC33-EAA501F0E26B}" srcOrd="0" destOrd="0" presId="urn:microsoft.com/office/officeart/2011/layout/HexagonRadial"/>
    <dgm:cxn modelId="{7A9C8375-8272-42DE-B126-682281DE6A06}" type="presOf" srcId="{E495F4D5-D093-470B-813C-45ECFF2D18AB}" destId="{F3FECF8A-BC3E-4C5A-A28A-E42B9996B7BB}" srcOrd="0" destOrd="0" presId="urn:microsoft.com/office/officeart/2011/layout/HexagonRadial"/>
    <dgm:cxn modelId="{E1E78F18-6504-4CC1-BFA6-590A4419B7BA}" type="presOf" srcId="{F71C4692-1EEA-43E2-A8D5-8C956C487BCC}" destId="{90FECCEE-2790-41F1-A6F3-D570959DC649}" srcOrd="0" destOrd="0" presId="urn:microsoft.com/office/officeart/2011/layout/HexagonRadial"/>
    <dgm:cxn modelId="{5F45842A-13AF-4D41-936C-6A0B5B6DE702}" srcId="{3D045964-4E5E-4F4B-BAB2-DCA2C11CE881}" destId="{E495F4D5-D093-470B-813C-45ECFF2D18AB}" srcOrd="0" destOrd="0" parTransId="{6D5EFA78-4953-4002-9503-355ED226EA7B}" sibTransId="{D6D936D4-3059-4949-BDEC-8D32188A36FF}"/>
    <dgm:cxn modelId="{DD47D604-7E54-4AC2-9E05-70682C86678A}" srcId="{3D045964-4E5E-4F4B-BAB2-DCA2C11CE881}" destId="{D69A0FAF-78EE-4EF5-AE45-3FD4C55CBA44}" srcOrd="4" destOrd="0" parTransId="{0E654E31-2CED-446D-8DB6-1948CAB8449C}" sibTransId="{0089D4FE-9557-492A-B02E-33670FB285CC}"/>
    <dgm:cxn modelId="{619D229F-2BDB-4620-8B0C-63424EE01854}" type="presOf" srcId="{60048FF6-BA5D-4A85-AD69-6D540304343A}" destId="{1074BB96-1289-4EEF-9573-A1FD6C03DE6C}" srcOrd="0" destOrd="0" presId="urn:microsoft.com/office/officeart/2011/layout/HexagonRadial"/>
    <dgm:cxn modelId="{7F5C618D-1B18-456B-92AD-C481C044B7FB}" srcId="{F71C4692-1EEA-43E2-A8D5-8C956C487BCC}" destId="{3D045964-4E5E-4F4B-BAB2-DCA2C11CE881}" srcOrd="0" destOrd="0" parTransId="{F5FBDEE2-17CA-49A8-9221-55C068C59F5B}" sibTransId="{4963E85A-CD92-4FFD-9A31-F69F3D9BC15C}"/>
    <dgm:cxn modelId="{A9634A47-3E11-4085-B1FE-6AF8ECA16C38}" srcId="{3D045964-4E5E-4F4B-BAB2-DCA2C11CE881}" destId="{60048FF6-BA5D-4A85-AD69-6D540304343A}" srcOrd="2" destOrd="0" parTransId="{EDD62879-5D15-4D89-9D70-C2099D409CC6}" sibTransId="{8B805319-5960-4724-8B08-E36AC7100771}"/>
    <dgm:cxn modelId="{505A13B9-7A80-45D4-826A-C0591B912148}" type="presParOf" srcId="{90FECCEE-2790-41F1-A6F3-D570959DC649}" destId="{94FD7159-2A30-4B02-A66E-C43C1B5BF595}" srcOrd="0" destOrd="0" presId="urn:microsoft.com/office/officeart/2011/layout/HexagonRadial"/>
    <dgm:cxn modelId="{710B6ED6-6A02-45CB-8808-21C28107AF4C}" type="presParOf" srcId="{90FECCEE-2790-41F1-A6F3-D570959DC649}" destId="{C654E761-2082-4907-9A5F-96080815B59F}" srcOrd="1" destOrd="0" presId="urn:microsoft.com/office/officeart/2011/layout/HexagonRadial"/>
    <dgm:cxn modelId="{1B44B443-0AA8-4216-87AA-ECBA41057CA2}" type="presParOf" srcId="{C654E761-2082-4907-9A5F-96080815B59F}" destId="{62CAAD70-02DD-4D36-831D-ACE51C0F69E7}" srcOrd="0" destOrd="0" presId="urn:microsoft.com/office/officeart/2011/layout/HexagonRadial"/>
    <dgm:cxn modelId="{44ED91DE-7686-4459-8220-48BD684442AC}" type="presParOf" srcId="{90FECCEE-2790-41F1-A6F3-D570959DC649}" destId="{F3FECF8A-BC3E-4C5A-A28A-E42B9996B7BB}" srcOrd="2" destOrd="0" presId="urn:microsoft.com/office/officeart/2011/layout/HexagonRadial"/>
    <dgm:cxn modelId="{7C47EFAC-6EFE-4285-830C-EDD43AF238FD}" type="presParOf" srcId="{90FECCEE-2790-41F1-A6F3-D570959DC649}" destId="{C38BA694-6865-4D6C-8801-CBAA77DD0F6B}" srcOrd="3" destOrd="0" presId="urn:microsoft.com/office/officeart/2011/layout/HexagonRadial"/>
    <dgm:cxn modelId="{CD31E5BF-DA5D-44A6-9DAB-343CC7E14A5A}" type="presParOf" srcId="{C38BA694-6865-4D6C-8801-CBAA77DD0F6B}" destId="{6D44F33E-5B7F-46A2-8E3F-9C98EBAC42E2}" srcOrd="0" destOrd="0" presId="urn:microsoft.com/office/officeart/2011/layout/HexagonRadial"/>
    <dgm:cxn modelId="{8E25EA39-AB66-49C1-A879-B9E1EC5C0BFC}" type="presParOf" srcId="{90FECCEE-2790-41F1-A6F3-D570959DC649}" destId="{F3EA3FA0-6DE9-4E42-AC33-EAA501F0E26B}" srcOrd="4" destOrd="0" presId="urn:microsoft.com/office/officeart/2011/layout/HexagonRadial"/>
    <dgm:cxn modelId="{EF537074-3ADD-4DB0-B5F2-78FA594A2D20}" type="presParOf" srcId="{90FECCEE-2790-41F1-A6F3-D570959DC649}" destId="{456EDA32-D72C-4C13-AA4F-D8BA8C6CC5CD}" srcOrd="5" destOrd="0" presId="urn:microsoft.com/office/officeart/2011/layout/HexagonRadial"/>
    <dgm:cxn modelId="{FA44462A-D977-48C7-A8F2-AFFDF958BBB9}" type="presParOf" srcId="{456EDA32-D72C-4C13-AA4F-D8BA8C6CC5CD}" destId="{61BDC130-3767-4B7D-8AEE-E44BAE789971}" srcOrd="0" destOrd="0" presId="urn:microsoft.com/office/officeart/2011/layout/HexagonRadial"/>
    <dgm:cxn modelId="{0D972BA4-4A63-4525-B87C-41D65CB8B8BF}" type="presParOf" srcId="{90FECCEE-2790-41F1-A6F3-D570959DC649}" destId="{1074BB96-1289-4EEF-9573-A1FD6C03DE6C}" srcOrd="6" destOrd="0" presId="urn:microsoft.com/office/officeart/2011/layout/HexagonRadial"/>
    <dgm:cxn modelId="{1539AF0B-E186-432B-B45F-C462424F5728}" type="presParOf" srcId="{90FECCEE-2790-41F1-A6F3-D570959DC649}" destId="{8F26BBD7-D0BF-4A03-8E3D-39F3C47509D1}" srcOrd="7" destOrd="0" presId="urn:microsoft.com/office/officeart/2011/layout/HexagonRadial"/>
    <dgm:cxn modelId="{7FB9FAAB-7EF9-4D15-AC78-51358330D4A0}" type="presParOf" srcId="{8F26BBD7-D0BF-4A03-8E3D-39F3C47509D1}" destId="{CFA3D521-D238-433B-B5F1-BE1AD3E7B636}" srcOrd="0" destOrd="0" presId="urn:microsoft.com/office/officeart/2011/layout/HexagonRadial"/>
    <dgm:cxn modelId="{C724FD15-F3F9-4157-AFAE-2B7D32F4A2F0}" type="presParOf" srcId="{90FECCEE-2790-41F1-A6F3-D570959DC649}" destId="{0ABC1A7D-D7CF-44FE-8108-EA57A7601A43}" srcOrd="8" destOrd="0" presId="urn:microsoft.com/office/officeart/2011/layout/HexagonRadial"/>
    <dgm:cxn modelId="{3BFEC40D-DD1E-439E-BD42-59E5ADF4AA33}" type="presParOf" srcId="{90FECCEE-2790-41F1-A6F3-D570959DC649}" destId="{5CE75BED-F74C-4915-9304-C9E21C6802D4}" srcOrd="9" destOrd="0" presId="urn:microsoft.com/office/officeart/2011/layout/HexagonRadial"/>
    <dgm:cxn modelId="{A34C5F5F-FF19-4775-B4C9-16BBB41DF1A0}" type="presParOf" srcId="{5CE75BED-F74C-4915-9304-C9E21C6802D4}" destId="{0A3E66A5-1DF2-4274-8C94-9CD2614A6D7A}" srcOrd="0" destOrd="0" presId="urn:microsoft.com/office/officeart/2011/layout/HexagonRadial"/>
    <dgm:cxn modelId="{51FD3F04-AA5E-48F8-94BF-9206510FBE73}" type="presParOf" srcId="{90FECCEE-2790-41F1-A6F3-D570959DC649}" destId="{2A409083-1431-45B1-9DA1-3B07477BEE62}" srcOrd="10" destOrd="0" presId="urn:microsoft.com/office/officeart/2011/layout/HexagonRadial"/>
    <dgm:cxn modelId="{39121788-7A00-4305-8CF8-03462B3CA794}" type="presParOf" srcId="{90FECCEE-2790-41F1-A6F3-D570959DC649}" destId="{EAC5025F-D3DB-44F7-8A0C-8995DE60C19C}" srcOrd="11" destOrd="0" presId="urn:microsoft.com/office/officeart/2011/layout/HexagonRadial"/>
    <dgm:cxn modelId="{D5DC053B-8192-46C4-9EA7-A04F0B65D39B}" type="presParOf" srcId="{EAC5025F-D3DB-44F7-8A0C-8995DE60C19C}" destId="{ACC05E9B-75DB-494B-BA11-0B5E36A27FFD}" srcOrd="0" destOrd="0" presId="urn:microsoft.com/office/officeart/2011/layout/HexagonRadial"/>
    <dgm:cxn modelId="{5A4CF33E-2E9E-42FF-8508-45132C0BE9E7}" type="presParOf" srcId="{90FECCEE-2790-41F1-A6F3-D570959DC649}" destId="{1D26CE4C-70B0-4FD0-8C86-541FE6DA327B}"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D7159-2A30-4B02-A66E-C43C1B5BF595}">
      <dsp:nvSpPr>
        <dsp:cNvPr id="0" name=""/>
        <dsp:cNvSpPr/>
      </dsp:nvSpPr>
      <dsp:spPr>
        <a:xfrm>
          <a:off x="3171442" y="1843659"/>
          <a:ext cx="2343370" cy="2027110"/>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a:t>HUB</a:t>
          </a:r>
        </a:p>
      </dsp:txBody>
      <dsp:txXfrm>
        <a:off x="3559771" y="2179580"/>
        <a:ext cx="1566712" cy="1355268"/>
      </dsp:txXfrm>
    </dsp:sp>
    <dsp:sp modelId="{6D44F33E-5B7F-46A2-8E3F-9C98EBAC42E2}">
      <dsp:nvSpPr>
        <dsp:cNvPr id="0" name=""/>
        <dsp:cNvSpPr/>
      </dsp:nvSpPr>
      <dsp:spPr>
        <a:xfrm>
          <a:off x="3901729" y="1629599"/>
          <a:ext cx="884146" cy="761809"/>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F3FECF8A-BC3E-4C5A-A28A-E42B9996B7BB}">
      <dsp:nvSpPr>
        <dsp:cNvPr id="0" name=""/>
        <dsp:cNvSpPr/>
      </dsp:nvSpPr>
      <dsp:spPr>
        <a:xfrm>
          <a:off x="3387300" y="0"/>
          <a:ext cx="1920375" cy="1661350"/>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a:t>Computer</a:t>
          </a:r>
        </a:p>
      </dsp:txBody>
      <dsp:txXfrm>
        <a:off x="3705547" y="275321"/>
        <a:ext cx="1283881" cy="1110708"/>
      </dsp:txXfrm>
    </dsp:sp>
    <dsp:sp modelId="{61BDC130-3767-4B7D-8AEE-E44BAE789971}">
      <dsp:nvSpPr>
        <dsp:cNvPr id="0" name=""/>
        <dsp:cNvSpPr/>
      </dsp:nvSpPr>
      <dsp:spPr>
        <a:xfrm>
          <a:off x="4607019" y="2092724"/>
          <a:ext cx="884146" cy="761809"/>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F3EA3FA0-6DE9-4E42-AC33-EAA501F0E26B}">
      <dsp:nvSpPr>
        <dsp:cNvPr id="0" name=""/>
        <dsp:cNvSpPr/>
      </dsp:nvSpPr>
      <dsp:spPr>
        <a:xfrm>
          <a:off x="5148507" y="1021842"/>
          <a:ext cx="1920375" cy="1661350"/>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a:t>Computer</a:t>
          </a:r>
        </a:p>
      </dsp:txBody>
      <dsp:txXfrm>
        <a:off x="5466754" y="1297163"/>
        <a:ext cx="1283881" cy="1110708"/>
      </dsp:txXfrm>
    </dsp:sp>
    <dsp:sp modelId="{CFA3D521-D238-433B-B5F1-BE1AD3E7B636}">
      <dsp:nvSpPr>
        <dsp:cNvPr id="0" name=""/>
        <dsp:cNvSpPr/>
      </dsp:nvSpPr>
      <dsp:spPr>
        <a:xfrm>
          <a:off x="3181087" y="2860595"/>
          <a:ext cx="884146" cy="761809"/>
        </a:xfrm>
        <a:prstGeom prst="hexagon">
          <a:avLst>
            <a:gd name="adj" fmla="val 28900"/>
            <a:gd name="vf" fmla="val 115470"/>
          </a:avLst>
        </a:prstGeom>
        <a:blipFill rotWithShape="0">
          <a:blip xmlns:r="http://schemas.openxmlformats.org/officeDocument/2006/relationships" r:embed="rId1"/>
          <a:stretch>
            <a:fillRect/>
          </a:stretch>
        </a:blip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1074BB96-1289-4EEF-9573-A1FD6C03DE6C}">
      <dsp:nvSpPr>
        <dsp:cNvPr id="0" name=""/>
        <dsp:cNvSpPr/>
      </dsp:nvSpPr>
      <dsp:spPr>
        <a:xfrm>
          <a:off x="5148507" y="3030664"/>
          <a:ext cx="1920375" cy="1661350"/>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a:t>Printer</a:t>
          </a:r>
        </a:p>
      </dsp:txBody>
      <dsp:txXfrm>
        <a:off x="5466754" y="3305985"/>
        <a:ext cx="1283881" cy="1110708"/>
      </dsp:txXfrm>
    </dsp:sp>
    <dsp:sp modelId="{0A3E66A5-1DF2-4274-8C94-9CD2614A6D7A}">
      <dsp:nvSpPr>
        <dsp:cNvPr id="0" name=""/>
        <dsp:cNvSpPr/>
      </dsp:nvSpPr>
      <dsp:spPr>
        <a:xfrm>
          <a:off x="3866268" y="3316733"/>
          <a:ext cx="884146" cy="761809"/>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0ABC1A7D-D7CF-44FE-8108-EA57A7601A43}">
      <dsp:nvSpPr>
        <dsp:cNvPr id="0" name=""/>
        <dsp:cNvSpPr/>
      </dsp:nvSpPr>
      <dsp:spPr>
        <a:xfrm>
          <a:off x="3387300" y="4053649"/>
          <a:ext cx="1920375" cy="1661350"/>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US" sz="2500" kern="1200"/>
        </a:p>
      </dsp:txBody>
      <dsp:txXfrm>
        <a:off x="3705547" y="4328970"/>
        <a:ext cx="1283881" cy="1110708"/>
      </dsp:txXfrm>
    </dsp:sp>
    <dsp:sp modelId="{ACC05E9B-75DB-494B-BA11-0B5E36A27FFD}">
      <dsp:nvSpPr>
        <dsp:cNvPr id="0" name=""/>
        <dsp:cNvSpPr/>
      </dsp:nvSpPr>
      <dsp:spPr>
        <a:xfrm>
          <a:off x="3209400" y="2061075"/>
          <a:ext cx="884146" cy="761809"/>
        </a:xfrm>
        <a:prstGeom prst="hexagon">
          <a:avLst>
            <a:gd name="adj" fmla="val 28900"/>
            <a:gd name="vf" fmla="val 115470"/>
          </a:avLst>
        </a:prstGeom>
        <a:solidFill>
          <a:schemeClr val="accent1">
            <a:tint val="4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2A409083-1431-45B1-9DA1-3B07477BEE62}">
      <dsp:nvSpPr>
        <dsp:cNvPr id="0" name=""/>
        <dsp:cNvSpPr/>
      </dsp:nvSpPr>
      <dsp:spPr>
        <a:xfrm>
          <a:off x="1617916" y="3031807"/>
          <a:ext cx="1920375" cy="1661350"/>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a:t>Computer</a:t>
          </a:r>
        </a:p>
      </dsp:txBody>
      <dsp:txXfrm>
        <a:off x="1936163" y="3307128"/>
        <a:ext cx="1283881" cy="1110708"/>
      </dsp:txXfrm>
    </dsp:sp>
    <dsp:sp modelId="{1D26CE4C-70B0-4FD0-8C86-541FE6DA327B}">
      <dsp:nvSpPr>
        <dsp:cNvPr id="0" name=""/>
        <dsp:cNvSpPr/>
      </dsp:nvSpPr>
      <dsp:spPr>
        <a:xfrm>
          <a:off x="1617916" y="1019556"/>
          <a:ext cx="1920375" cy="1661350"/>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algn="t" rotWithShape="0">
            <a:srgbClr val="000000">
              <a:alpha val="5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a:t>Computer</a:t>
          </a:r>
        </a:p>
      </dsp:txBody>
      <dsp:txXfrm>
        <a:off x="1936163" y="1294877"/>
        <a:ext cx="1283881" cy="111070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B43580A-C7C6-4000-9C7A-89286A530D82}" type="datetimeFigureOut">
              <a:rPr lang="en-US" smtClean="0"/>
              <a:t>9/22/2013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8D2C638-CAAB-4C31-A09D-A2620613186B}"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43580A-C7C6-4000-9C7A-89286A530D82}" type="datetimeFigureOut">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2C638-CAAB-4C31-A09D-A262061318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43580A-C7C6-4000-9C7A-89286A530D82}" type="datetimeFigureOut">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2C638-CAAB-4C31-A09D-A262061318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B43580A-C7C6-4000-9C7A-89286A530D82}" type="datetimeFigureOut">
              <a:rPr lang="en-US" smtClean="0"/>
              <a:t>9/22/2013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D2C638-CAAB-4C31-A09D-A2620613186B}"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43580A-C7C6-4000-9C7A-89286A530D82}" type="datetimeFigureOut">
              <a:rPr lang="en-US" smtClean="0"/>
              <a:t>9/22/2013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8D2C638-CAAB-4C31-A09D-A2620613186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B43580A-C7C6-4000-9C7A-89286A530D82}" type="datetimeFigureOut">
              <a:rPr lang="en-US" smtClean="0"/>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2C638-CAAB-4C31-A09D-A2620613186B}"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B43580A-C7C6-4000-9C7A-89286A530D82}" type="datetimeFigureOut">
              <a:rPr lang="en-US" smtClean="0"/>
              <a:t>9/22/2013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D2C638-CAAB-4C31-A09D-A2620613186B}"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43580A-C7C6-4000-9C7A-89286A530D82}" type="datetimeFigureOut">
              <a:rPr lang="en-US" smtClean="0"/>
              <a:t>9/22/2013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D2C638-CAAB-4C31-A09D-A262061318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3580A-C7C6-4000-9C7A-89286A530D82}" type="datetimeFigureOut">
              <a:rPr lang="en-US" smtClean="0"/>
              <a:t>9/22/2013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D2C638-CAAB-4C31-A09D-A262061318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43580A-C7C6-4000-9C7A-89286A530D82}" type="datetimeFigureOut">
              <a:rPr lang="en-US" smtClean="0"/>
              <a:t>9/22/2013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D2C638-CAAB-4C31-A09D-A2620613186B}"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43580A-C7C6-4000-9C7A-89286A530D82}" type="datetimeFigureOut">
              <a:rPr lang="en-US" smtClean="0"/>
              <a:t>9/22/2013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8D2C638-CAAB-4C31-A09D-A2620613186B}"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B43580A-C7C6-4000-9C7A-89286A530D82}" type="datetimeFigureOut">
              <a:rPr lang="en-US" smtClean="0"/>
              <a:t>9/22/2013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8D2C638-CAAB-4C31-A09D-A262061318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drawsoft.com/Basic-Network-Diagram.ph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Internet_protocol_suite" TargetMode="External"/><Relationship Id="rId2" Type="http://schemas.openxmlformats.org/officeDocument/2006/relationships/hyperlink" Target="http://en.wikipedia.org/wiki/Computer_networ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Internet_Protocol" TargetMode="External"/><Relationship Id="rId2" Type="http://schemas.openxmlformats.org/officeDocument/2006/relationships/hyperlink" Target="http://en.wikipedia.org/wiki/Computer_network" TargetMode="External"/><Relationship Id="rId1" Type="http://schemas.openxmlformats.org/officeDocument/2006/relationships/slideLayout" Target="../slideLayouts/slideLayout2.xml"/><Relationship Id="rId5" Type="http://schemas.openxmlformats.org/officeDocument/2006/relationships/hyperlink" Target="http://en.wikipedia.org/wiki/Local_area_network" TargetMode="External"/><Relationship Id="rId4" Type="http://schemas.openxmlformats.org/officeDocument/2006/relationships/hyperlink" Target="http://en.wikipedia.org/wiki/Websit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http://unity3d.com/unity/download/"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datesandevents.org/events-timelines/07-computer-history-timeline.htm" TargetMode="External"/><Relationship Id="rId2" Type="http://schemas.openxmlformats.org/officeDocument/2006/relationships/hyperlink" Target="http://www.computerhistory.org/timeline/?category=cmpt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omputerhistory.org/timeline/?category=cmptr"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atesandevents.org/events-timelines/07-computer-history-timeline.ht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US" dirty="0" smtClean="0"/>
              <a:t>Phil Tillery</a:t>
            </a:r>
          </a:p>
          <a:p>
            <a:r>
              <a:rPr lang="en-US" dirty="0" smtClean="0"/>
              <a:t>Game &amp; Simulations Design Instructor</a:t>
            </a:r>
          </a:p>
          <a:p>
            <a:r>
              <a:rPr lang="en-US" dirty="0" smtClean="0"/>
              <a:t>Orlando Technical Center</a:t>
            </a:r>
          </a:p>
          <a:p>
            <a:r>
              <a:rPr lang="en-US" dirty="0" smtClean="0"/>
              <a:t>September 26, 2013</a:t>
            </a:r>
            <a:endParaRPr lang="en-US" dirty="0"/>
          </a:p>
        </p:txBody>
      </p:sp>
      <p:sp>
        <p:nvSpPr>
          <p:cNvPr id="2" name="Title 1"/>
          <p:cNvSpPr>
            <a:spLocks noGrp="1"/>
          </p:cNvSpPr>
          <p:nvPr>
            <p:ph type="ctrTitle"/>
          </p:nvPr>
        </p:nvSpPr>
        <p:spPr/>
        <p:txBody>
          <a:bodyPr>
            <a:normAutofit fontScale="90000"/>
          </a:bodyPr>
          <a:lstStyle/>
          <a:p>
            <a:r>
              <a:rPr lang="en-US" dirty="0" smtClean="0"/>
              <a:t>Modeling &amp; Simulations</a:t>
            </a:r>
            <a:br>
              <a:rPr lang="en-US" dirty="0" smtClean="0"/>
            </a:br>
            <a:r>
              <a:rPr lang="en-US" dirty="0" smtClean="0"/>
              <a:t>Teachers </a:t>
            </a:r>
            <a:r>
              <a:rPr lang="en-US" dirty="0"/>
              <a:t>Seminar:</a:t>
            </a:r>
            <a:br>
              <a:rPr lang="en-US" dirty="0"/>
            </a:br>
            <a:r>
              <a:rPr lang="en-US" dirty="0"/>
              <a:t>Demonstrating Computer </a:t>
            </a:r>
            <a:r>
              <a:rPr lang="en-US" dirty="0" smtClean="0"/>
              <a:t>Skills</a:t>
            </a:r>
            <a:endParaRPr lang="en-US" dirty="0"/>
          </a:p>
        </p:txBody>
      </p:sp>
    </p:spTree>
    <p:extLst>
      <p:ext uri="{BB962C8B-B14F-4D97-AF65-F5344CB8AC3E}">
        <p14:creationId xmlns:p14="http://schemas.microsoft.com/office/powerpoint/2010/main" val="770225742"/>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 Pair, and Share Activities</a:t>
            </a:r>
            <a:endParaRPr lang="en-US" dirty="0"/>
          </a:p>
        </p:txBody>
      </p:sp>
      <p:sp>
        <p:nvSpPr>
          <p:cNvPr id="5" name="Text Placeholder 4"/>
          <p:cNvSpPr>
            <a:spLocks noGrp="1"/>
          </p:cNvSpPr>
          <p:nvPr>
            <p:ph type="body" idx="1"/>
          </p:nvPr>
        </p:nvSpPr>
        <p:spPr/>
        <p:txBody>
          <a:bodyPr/>
          <a:lstStyle/>
          <a:p>
            <a:r>
              <a:rPr lang="en-US" dirty="0" smtClean="0"/>
              <a:t>Essentially, the twenty-four Read, Pair, and Share Activities are centered around getting use to using Microsoft Word &amp; </a:t>
            </a:r>
            <a:r>
              <a:rPr lang="en-US" dirty="0" err="1" smtClean="0"/>
              <a:t>Exel</a:t>
            </a:r>
            <a:r>
              <a:rPr lang="en-US" dirty="0" smtClean="0"/>
              <a:t>.</a:t>
            </a:r>
            <a:endParaRPr lang="en-US" dirty="0"/>
          </a:p>
        </p:txBody>
      </p:sp>
    </p:spTree>
    <p:extLst>
      <p:ext uri="{BB962C8B-B14F-4D97-AF65-F5344CB8AC3E}">
        <p14:creationId xmlns:p14="http://schemas.microsoft.com/office/powerpoint/2010/main" val="1227809562"/>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45" t="13194" r="60446" b="58717"/>
          <a:stretch/>
        </p:blipFill>
        <p:spPr bwMode="auto">
          <a:xfrm>
            <a:off x="409434" y="762000"/>
            <a:ext cx="8434316" cy="5366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420094"/>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05" t="41274" r="59926" b="32925"/>
          <a:stretch/>
        </p:blipFill>
        <p:spPr bwMode="auto">
          <a:xfrm>
            <a:off x="304800" y="838200"/>
            <a:ext cx="8771374"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44451"/>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47" t="52856" r="60649" b="32179"/>
          <a:stretch/>
        </p:blipFill>
        <p:spPr bwMode="auto">
          <a:xfrm>
            <a:off x="228599" y="1143000"/>
            <a:ext cx="861749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311654"/>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Brief: Design a Computer Network</a:t>
            </a:r>
            <a:endParaRPr lang="en-US" dirty="0"/>
          </a:p>
        </p:txBody>
      </p:sp>
      <p:sp>
        <p:nvSpPr>
          <p:cNvPr id="3" name="Text Placeholder 2"/>
          <p:cNvSpPr>
            <a:spLocks noGrp="1"/>
          </p:cNvSpPr>
          <p:nvPr>
            <p:ph type="body"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82" t="32965" r="59276" b="46975"/>
          <a:stretch/>
        </p:blipFill>
        <p:spPr bwMode="auto">
          <a:xfrm>
            <a:off x="2133600" y="2570302"/>
            <a:ext cx="4267200" cy="4059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110808"/>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Challenge</a:t>
            </a:r>
            <a:endParaRPr lang="en-US" dirty="0"/>
          </a:p>
        </p:txBody>
      </p:sp>
      <p:sp>
        <p:nvSpPr>
          <p:cNvPr id="5" name="Content Placeholder 4"/>
          <p:cNvSpPr>
            <a:spLocks noGrp="1"/>
          </p:cNvSpPr>
          <p:nvPr>
            <p:ph sz="quarter" idx="1"/>
          </p:nvPr>
        </p:nvSpPr>
        <p:spPr/>
        <p:txBody>
          <a:bodyPr/>
          <a:lstStyle/>
          <a:p>
            <a:r>
              <a:rPr lang="en-US" dirty="0" smtClean="0"/>
              <a:t>Each student will demonstrate an understanding of a computer network by using a graphical diagramming program, such as Word to graphically show the arrangement of network components.  </a:t>
            </a:r>
          </a:p>
          <a:p>
            <a:r>
              <a:rPr lang="en-US" dirty="0" smtClean="0"/>
              <a:t>Basic network diagrams must show the primary pieces of your network and how those pieces are connected.</a:t>
            </a:r>
          </a:p>
          <a:p>
            <a:r>
              <a:rPr lang="en-US" dirty="0" smtClean="0"/>
              <a:t>When choosing a network type (topology), four things should be considered:  Cost, expandability, location of PC’s, and speed.</a:t>
            </a:r>
            <a:endParaRPr lang="en-US" dirty="0"/>
          </a:p>
        </p:txBody>
      </p:sp>
    </p:spTree>
    <p:extLst>
      <p:ext uri="{BB962C8B-B14F-4D97-AF65-F5344CB8AC3E}">
        <p14:creationId xmlns:p14="http://schemas.microsoft.com/office/powerpoint/2010/main" val="2888123443"/>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Goals or Objectives:</a:t>
            </a:r>
            <a:endParaRPr lang="en-US" dirty="0"/>
          </a:p>
        </p:txBody>
      </p:sp>
      <p:sp>
        <p:nvSpPr>
          <p:cNvPr id="3" name="Content Placeholder 2"/>
          <p:cNvSpPr>
            <a:spLocks noGrp="1"/>
          </p:cNvSpPr>
          <p:nvPr>
            <p:ph sz="quarter" idx="1"/>
          </p:nvPr>
        </p:nvSpPr>
        <p:spPr/>
        <p:txBody>
          <a:bodyPr/>
          <a:lstStyle/>
          <a:p>
            <a:r>
              <a:rPr lang="en-US" dirty="0" smtClean="0"/>
              <a:t>Upon completion of the design brief, students will be able to:</a:t>
            </a:r>
          </a:p>
          <a:p>
            <a:pPr lvl="1"/>
            <a:r>
              <a:rPr lang="en-US" dirty="0" smtClean="0"/>
              <a:t>Identify computer network components.</a:t>
            </a:r>
          </a:p>
          <a:p>
            <a:pPr lvl="1"/>
            <a:r>
              <a:rPr lang="en-US" dirty="0" smtClean="0"/>
              <a:t>Identify basic types of topologies.</a:t>
            </a:r>
          </a:p>
          <a:p>
            <a:pPr lvl="1"/>
            <a:r>
              <a:rPr lang="en-US" dirty="0" smtClean="0"/>
              <a:t>Apply technology to communicate and collaborate.</a:t>
            </a:r>
          </a:p>
          <a:p>
            <a:pPr lvl="1"/>
            <a:r>
              <a:rPr lang="en-US" dirty="0" smtClean="0"/>
              <a:t>Describe a LAN and WAN.</a:t>
            </a:r>
          </a:p>
          <a:p>
            <a:pPr lvl="1"/>
            <a:r>
              <a:rPr lang="en-US" dirty="0" smtClean="0"/>
              <a:t>Discuss the differences between an Internet and Intranet.</a:t>
            </a:r>
            <a:endParaRPr lang="en-US" dirty="0"/>
          </a:p>
        </p:txBody>
      </p:sp>
    </p:spTree>
    <p:extLst>
      <p:ext uri="{BB962C8B-B14F-4D97-AF65-F5344CB8AC3E}">
        <p14:creationId xmlns:p14="http://schemas.microsoft.com/office/powerpoint/2010/main" val="1559599001"/>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http://</a:t>
            </a:r>
            <a:r>
              <a:rPr lang="en-US" dirty="0" smtClean="0">
                <a:hlinkClick r:id="rId2"/>
              </a:rPr>
              <a:t>www.edrawsoft.com/Basic-Network-Diagram.php</a:t>
            </a:r>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9899" b="4345"/>
          <a:stretch/>
        </p:blipFill>
        <p:spPr bwMode="auto">
          <a:xfrm>
            <a:off x="1447800" y="1447799"/>
            <a:ext cx="5715000" cy="5118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664442"/>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55070113"/>
              </p:ext>
            </p:extLst>
          </p:nvPr>
        </p:nvGraphicFramePr>
        <p:xfrm>
          <a:off x="304800" y="762000"/>
          <a:ext cx="8686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0049309"/>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LAN—Local Access Network</a:t>
            </a:r>
            <a:endParaRPr lang="en-US" dirty="0"/>
          </a:p>
        </p:txBody>
      </p:sp>
      <p:sp>
        <p:nvSpPr>
          <p:cNvPr id="3" name="Content Placeholder 2"/>
          <p:cNvSpPr>
            <a:spLocks noGrp="1"/>
          </p:cNvSpPr>
          <p:nvPr>
            <p:ph sz="quarter" idx="1"/>
          </p:nvPr>
        </p:nvSpPr>
        <p:spPr/>
        <p:txBody>
          <a:bodyPr/>
          <a:lstStyle/>
          <a:p>
            <a:r>
              <a:rPr lang="en-US" b="1" dirty="0"/>
              <a:t>LAN:  </a:t>
            </a:r>
            <a:r>
              <a:rPr lang="en-US" dirty="0"/>
              <a:t>“</a:t>
            </a:r>
            <a:r>
              <a:rPr lang="en-US" b="1" dirty="0"/>
              <a:t>L</a:t>
            </a:r>
            <a:r>
              <a:rPr lang="en-US" dirty="0"/>
              <a:t>ocal </a:t>
            </a:r>
            <a:r>
              <a:rPr lang="en-US" b="1" dirty="0"/>
              <a:t>A</a:t>
            </a:r>
            <a:r>
              <a:rPr lang="en-US" dirty="0"/>
              <a:t>ccess </a:t>
            </a:r>
            <a:r>
              <a:rPr lang="en-US" b="1" dirty="0"/>
              <a:t>N</a:t>
            </a:r>
            <a:r>
              <a:rPr lang="en-US" dirty="0"/>
              <a:t>etwork”.  This refers to a computer </a:t>
            </a:r>
            <a:r>
              <a:rPr lang="en-US" b="1" dirty="0"/>
              <a:t>network</a:t>
            </a:r>
            <a:r>
              <a:rPr lang="en-US" dirty="0"/>
              <a:t> (two or more </a:t>
            </a:r>
            <a:r>
              <a:rPr lang="en-US" b="1" dirty="0"/>
              <a:t>computers</a:t>
            </a:r>
            <a:r>
              <a:rPr lang="en-US" dirty="0"/>
              <a:t> connected together), cabled or </a:t>
            </a:r>
            <a:r>
              <a:rPr lang="en-US" b="1" dirty="0"/>
              <a:t>wireless</a:t>
            </a:r>
            <a:r>
              <a:rPr lang="en-US" dirty="0"/>
              <a:t>, in an area of restricted size, usually a home or office.</a:t>
            </a:r>
            <a:endParaRPr lang="en-US" dirty="0"/>
          </a:p>
        </p:txBody>
      </p:sp>
    </p:spTree>
    <p:extLst>
      <p:ext uri="{BB962C8B-B14F-4D97-AF65-F5344CB8AC3E}">
        <p14:creationId xmlns:p14="http://schemas.microsoft.com/office/powerpoint/2010/main" val="789161759"/>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Unit 2: Unit Length</a:t>
            </a:r>
            <a:endParaRPr lang="en-US" dirty="0"/>
          </a:p>
        </p:txBody>
      </p:sp>
      <p:sp>
        <p:nvSpPr>
          <p:cNvPr id="9" name="Text Placeholder 8"/>
          <p:cNvSpPr>
            <a:spLocks noGrp="1"/>
          </p:cNvSpPr>
          <p:nvPr>
            <p:ph type="body" idx="1"/>
          </p:nvPr>
        </p:nvSpPr>
        <p:spPr/>
        <p:txBody>
          <a:bodyPr>
            <a:noAutofit/>
          </a:bodyPr>
          <a:lstStyle/>
          <a:p>
            <a:r>
              <a:rPr lang="en-US" sz="1800" b="1" dirty="0">
                <a:solidFill>
                  <a:schemeClr val="tx1"/>
                </a:solidFill>
                <a:latin typeface="+mj-lt"/>
              </a:rPr>
              <a:t>Unit Length:</a:t>
            </a:r>
          </a:p>
          <a:p>
            <a:r>
              <a:rPr lang="en-US" sz="1800" dirty="0">
                <a:solidFill>
                  <a:schemeClr val="tx1"/>
                </a:solidFill>
                <a:latin typeface="+mj-lt"/>
              </a:rPr>
              <a:t>This unit will last approximately 10 days but objectives will be reinforced </a:t>
            </a:r>
            <a:r>
              <a:rPr lang="en-US" sz="1800" dirty="0" smtClean="0">
                <a:solidFill>
                  <a:schemeClr val="tx1"/>
                </a:solidFill>
                <a:latin typeface="+mj-lt"/>
              </a:rPr>
              <a:t>throughout the </a:t>
            </a:r>
            <a:r>
              <a:rPr lang="en-US" sz="1800" dirty="0">
                <a:solidFill>
                  <a:schemeClr val="tx1"/>
                </a:solidFill>
                <a:latin typeface="+mj-lt"/>
              </a:rPr>
              <a:t>course.</a:t>
            </a:r>
          </a:p>
          <a:p>
            <a:r>
              <a:rPr lang="en-US" sz="1800" b="1" dirty="0">
                <a:solidFill>
                  <a:schemeClr val="tx1"/>
                </a:solidFill>
                <a:latin typeface="+mj-lt"/>
              </a:rPr>
              <a:t>Goals:</a:t>
            </a:r>
          </a:p>
          <a:p>
            <a:r>
              <a:rPr lang="en-US" sz="1800" dirty="0">
                <a:solidFill>
                  <a:schemeClr val="tx1"/>
                </a:solidFill>
                <a:latin typeface="+mj-lt"/>
              </a:rPr>
              <a:t>Demonstrate knowledge, skill, and application of information systems to accomplish job objectives.</a:t>
            </a:r>
          </a:p>
          <a:p>
            <a:r>
              <a:rPr lang="en-US" sz="1800" b="1" dirty="0">
                <a:solidFill>
                  <a:schemeClr val="tx1"/>
                </a:solidFill>
                <a:latin typeface="+mj-lt"/>
              </a:rPr>
              <a:t>Rationale:</a:t>
            </a:r>
          </a:p>
          <a:p>
            <a:r>
              <a:rPr lang="en-US" sz="1800" dirty="0">
                <a:solidFill>
                  <a:schemeClr val="tx1"/>
                </a:solidFill>
                <a:latin typeface="+mj-lt"/>
              </a:rPr>
              <a:t>Computer skills are a basic fact of life for most workers. Even if you don’t work with </a:t>
            </a:r>
            <a:r>
              <a:rPr lang="en-US" sz="1800" dirty="0" smtClean="0">
                <a:solidFill>
                  <a:schemeClr val="tx1"/>
                </a:solidFill>
                <a:latin typeface="+mj-lt"/>
              </a:rPr>
              <a:t>computers in </a:t>
            </a:r>
            <a:r>
              <a:rPr lang="en-US" sz="1800" dirty="0">
                <a:solidFill>
                  <a:schemeClr val="tx1"/>
                </a:solidFill>
                <a:latin typeface="+mj-lt"/>
              </a:rPr>
              <a:t>order to complete your primary work duties, it is likely that you run into them from </a:t>
            </a:r>
            <a:r>
              <a:rPr lang="en-US" sz="1800" dirty="0" smtClean="0">
                <a:solidFill>
                  <a:schemeClr val="tx1"/>
                </a:solidFill>
                <a:latin typeface="+mj-lt"/>
              </a:rPr>
              <a:t>time to </a:t>
            </a:r>
            <a:r>
              <a:rPr lang="en-US" sz="1800" dirty="0">
                <a:solidFill>
                  <a:schemeClr val="tx1"/>
                </a:solidFill>
                <a:latin typeface="+mj-lt"/>
              </a:rPr>
              <a:t>time. In fact, most jobs, from supermarket management to restaurant service, </a:t>
            </a:r>
            <a:r>
              <a:rPr lang="en-US" sz="1800" dirty="0" smtClean="0">
                <a:solidFill>
                  <a:schemeClr val="tx1"/>
                </a:solidFill>
                <a:latin typeface="+mj-lt"/>
              </a:rPr>
              <a:t>require basic </a:t>
            </a:r>
            <a:r>
              <a:rPr lang="en-US" sz="1800" dirty="0">
                <a:solidFill>
                  <a:schemeClr val="tx1"/>
                </a:solidFill>
                <a:latin typeface="+mj-lt"/>
              </a:rPr>
              <a:t>computer knowledge. And more and more jobs are demanding that </a:t>
            </a:r>
            <a:r>
              <a:rPr lang="en-US" sz="1800" dirty="0" smtClean="0">
                <a:solidFill>
                  <a:schemeClr val="tx1"/>
                </a:solidFill>
                <a:latin typeface="+mj-lt"/>
              </a:rPr>
              <a:t>workers become </a:t>
            </a:r>
            <a:r>
              <a:rPr lang="en-US" sz="1800" dirty="0">
                <a:solidFill>
                  <a:schemeClr val="tx1"/>
                </a:solidFill>
                <a:latin typeface="+mj-lt"/>
              </a:rPr>
              <a:t>increasingly familiar with and comfortable using a wide range of </a:t>
            </a:r>
            <a:r>
              <a:rPr lang="en-US" sz="1800" dirty="0" smtClean="0">
                <a:solidFill>
                  <a:schemeClr val="tx1"/>
                </a:solidFill>
                <a:latin typeface="+mj-lt"/>
              </a:rPr>
              <a:t>computer applications</a:t>
            </a:r>
            <a:r>
              <a:rPr lang="en-US" sz="1800" dirty="0">
                <a:solidFill>
                  <a:schemeClr val="tx1"/>
                </a:solidFill>
              </a:rPr>
              <a:t>.</a:t>
            </a:r>
          </a:p>
        </p:txBody>
      </p:sp>
    </p:spTree>
    <p:extLst>
      <p:ext uri="{BB962C8B-B14F-4D97-AF65-F5344CB8AC3E}">
        <p14:creationId xmlns:p14="http://schemas.microsoft.com/office/powerpoint/2010/main" val="2061016661"/>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thecomputercoach.net/assets/images/Network_diagra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77504"/>
            <a:ext cx="4495800" cy="646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757035"/>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WAN—Wide Area Network</a:t>
            </a:r>
            <a:endParaRPr lang="en-US" dirty="0"/>
          </a:p>
        </p:txBody>
      </p:sp>
      <p:sp>
        <p:nvSpPr>
          <p:cNvPr id="3" name="Content Placeholder 2"/>
          <p:cNvSpPr>
            <a:spLocks noGrp="1"/>
          </p:cNvSpPr>
          <p:nvPr>
            <p:ph sz="quarter" idx="1"/>
          </p:nvPr>
        </p:nvSpPr>
        <p:spPr/>
        <p:txBody>
          <a:bodyPr/>
          <a:lstStyle/>
          <a:p>
            <a:r>
              <a:rPr lang="en-US" b="1" dirty="0"/>
              <a:t>WAN:  </a:t>
            </a:r>
            <a:r>
              <a:rPr lang="en-US" dirty="0"/>
              <a:t>“</a:t>
            </a:r>
            <a:r>
              <a:rPr lang="en-US" b="1" dirty="0"/>
              <a:t>W</a:t>
            </a:r>
            <a:r>
              <a:rPr lang="en-US" dirty="0"/>
              <a:t>ide </a:t>
            </a:r>
            <a:r>
              <a:rPr lang="en-US" b="1" dirty="0"/>
              <a:t>A</a:t>
            </a:r>
            <a:r>
              <a:rPr lang="en-US" dirty="0"/>
              <a:t>rea </a:t>
            </a:r>
            <a:r>
              <a:rPr lang="en-US" b="1" dirty="0"/>
              <a:t>N</a:t>
            </a:r>
            <a:r>
              <a:rPr lang="en-US" dirty="0"/>
              <a:t>etwork”.  Refers to a </a:t>
            </a:r>
            <a:r>
              <a:rPr lang="en-US" b="1" dirty="0"/>
              <a:t>computer network</a:t>
            </a:r>
            <a:r>
              <a:rPr lang="en-US" dirty="0"/>
              <a:t> of unrestricted size, usually an </a:t>
            </a:r>
            <a:r>
              <a:rPr lang="en-US" b="1" dirty="0"/>
              <a:t>ISP</a:t>
            </a:r>
            <a:r>
              <a:rPr lang="en-US" dirty="0"/>
              <a:t> (Internet Service Provider) that serves thousands of local users and networks.  If you have cable or DSL, you’re connected to a WAN</a:t>
            </a:r>
            <a:r>
              <a:rPr lang="en-US" dirty="0" smtClean="0"/>
              <a:t>.</a:t>
            </a:r>
            <a:endParaRPr lang="en-US" dirty="0"/>
          </a:p>
        </p:txBody>
      </p:sp>
    </p:spTree>
    <p:extLst>
      <p:ext uri="{BB962C8B-B14F-4D97-AF65-F5344CB8AC3E}">
        <p14:creationId xmlns:p14="http://schemas.microsoft.com/office/powerpoint/2010/main" val="688631388"/>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xcellgroup.com/images/pic/W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6553200" cy="575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454617"/>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a:t>
            </a:r>
            <a:endParaRPr lang="en-US" dirty="0"/>
          </a:p>
        </p:txBody>
      </p:sp>
      <p:sp>
        <p:nvSpPr>
          <p:cNvPr id="3" name="Content Placeholder 2"/>
          <p:cNvSpPr>
            <a:spLocks noGrp="1"/>
          </p:cNvSpPr>
          <p:nvPr>
            <p:ph sz="quarter" idx="1"/>
          </p:nvPr>
        </p:nvSpPr>
        <p:spPr/>
        <p:txBody>
          <a:bodyPr/>
          <a:lstStyle/>
          <a:p>
            <a:r>
              <a:rPr lang="en-US" dirty="0"/>
              <a:t>The </a:t>
            </a:r>
            <a:r>
              <a:rPr lang="en-US" b="1" dirty="0"/>
              <a:t>Internet</a:t>
            </a:r>
            <a:r>
              <a:rPr lang="en-US" dirty="0"/>
              <a:t> is a global system of interconnected </a:t>
            </a:r>
            <a:r>
              <a:rPr lang="en-US" dirty="0">
                <a:hlinkClick r:id="rId2" tooltip="Computer network"/>
              </a:rPr>
              <a:t>computer networks</a:t>
            </a:r>
            <a:r>
              <a:rPr lang="en-US" dirty="0"/>
              <a:t> that use the standard </a:t>
            </a:r>
            <a:r>
              <a:rPr lang="en-US" dirty="0">
                <a:hlinkClick r:id="rId3" tooltip="Internet protocol suite"/>
              </a:rPr>
              <a:t>Internet protocol suite</a:t>
            </a:r>
            <a:r>
              <a:rPr lang="en-US" dirty="0"/>
              <a:t> (</a:t>
            </a:r>
            <a:r>
              <a:rPr lang="en-US" i="1" dirty="0"/>
              <a:t>TCP/IP</a:t>
            </a:r>
            <a:r>
              <a:rPr lang="en-US" dirty="0"/>
              <a:t>) to serve several billion users worldwide. It is a </a:t>
            </a:r>
            <a:r>
              <a:rPr lang="en-US" i="1" dirty="0"/>
              <a:t>network of networks</a:t>
            </a:r>
            <a:r>
              <a:rPr lang="en-US" dirty="0"/>
              <a:t> that consists of millions of private, public, academic, business, and government networks, of local to global scope, that are linked by a broad array of electronic, wireless and optical networking technologies.</a:t>
            </a:r>
          </a:p>
        </p:txBody>
      </p:sp>
    </p:spTree>
    <p:extLst>
      <p:ext uri="{BB962C8B-B14F-4D97-AF65-F5344CB8AC3E}">
        <p14:creationId xmlns:p14="http://schemas.microsoft.com/office/powerpoint/2010/main" val="1957036314"/>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eamcap.com/wp-content/uploads/2011/07/OECD-internet-econo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752543" cy="5826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08840"/>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Intranet</a:t>
            </a:r>
            <a:endParaRPr lang="en-US" dirty="0"/>
          </a:p>
        </p:txBody>
      </p:sp>
      <p:sp>
        <p:nvSpPr>
          <p:cNvPr id="3" name="Content Placeholder 2"/>
          <p:cNvSpPr>
            <a:spLocks noGrp="1"/>
          </p:cNvSpPr>
          <p:nvPr>
            <p:ph sz="quarter" idx="1"/>
          </p:nvPr>
        </p:nvSpPr>
        <p:spPr/>
        <p:txBody>
          <a:bodyPr>
            <a:normAutofit lnSpcReduction="10000"/>
          </a:bodyPr>
          <a:lstStyle/>
          <a:p>
            <a:r>
              <a:rPr lang="en-US" dirty="0"/>
              <a:t>An </a:t>
            </a:r>
            <a:r>
              <a:rPr lang="en-US" b="1" dirty="0"/>
              <a:t>intranet</a:t>
            </a:r>
            <a:r>
              <a:rPr lang="en-US" dirty="0"/>
              <a:t> is a </a:t>
            </a:r>
            <a:r>
              <a:rPr lang="en-US" dirty="0">
                <a:hlinkClick r:id="rId2" tooltip="Computer network"/>
              </a:rPr>
              <a:t>computer network</a:t>
            </a:r>
            <a:r>
              <a:rPr lang="en-US" dirty="0"/>
              <a:t> that uses </a:t>
            </a:r>
            <a:r>
              <a:rPr lang="en-US" dirty="0">
                <a:hlinkClick r:id="rId3" tooltip="Internet Protocol"/>
              </a:rPr>
              <a:t>Internet Protocol</a:t>
            </a:r>
            <a:r>
              <a:rPr lang="en-US" dirty="0"/>
              <a:t> technology to share information, operational systems, or computing services within an organization. This term is used in contrast to </a:t>
            </a:r>
            <a:r>
              <a:rPr lang="en-US" i="1" dirty="0"/>
              <a:t>internet</a:t>
            </a:r>
            <a:r>
              <a:rPr lang="en-US" dirty="0"/>
              <a:t>, a network between organizations, and instead refers to a network within an organization. Sometimes, the term refers only to the organization's internal </a:t>
            </a:r>
            <a:r>
              <a:rPr lang="en-US" dirty="0">
                <a:hlinkClick r:id="rId4" tooltip="Website"/>
              </a:rPr>
              <a:t>website</a:t>
            </a:r>
            <a:r>
              <a:rPr lang="en-US" dirty="0"/>
              <a:t>, but may be a more extensive part of the organization's information technology infrastructure, and may be composed of multiple </a:t>
            </a:r>
            <a:r>
              <a:rPr lang="en-US" dirty="0">
                <a:hlinkClick r:id="rId5" tooltip="Local area network"/>
              </a:rPr>
              <a:t>local area networks</a:t>
            </a:r>
            <a:r>
              <a:rPr lang="en-US" dirty="0"/>
              <a:t>. The objective is to organize each individual's desktop with minimal cost, time and effort to be more productive, cost efficient, timely, and competitive.</a:t>
            </a:r>
          </a:p>
        </p:txBody>
      </p:sp>
    </p:spTree>
    <p:extLst>
      <p:ext uri="{BB962C8B-B14F-4D97-AF65-F5344CB8AC3E}">
        <p14:creationId xmlns:p14="http://schemas.microsoft.com/office/powerpoint/2010/main" val="3672249904"/>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skywork-media.com/wp-content/uploads/2012/01/intrane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80010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894554"/>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8342075"/>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normAutofit fontScale="85000" lnSpcReduction="10000"/>
          </a:bodyPr>
          <a:lstStyle/>
          <a:p>
            <a:r>
              <a:rPr lang="en-US" dirty="0" smtClean="0"/>
              <a:t>You have tow or more computers.  How do you connect them to share files and printers?</a:t>
            </a:r>
          </a:p>
          <a:p>
            <a:pPr lvl="1"/>
            <a:r>
              <a:rPr lang="en-US" dirty="0" smtClean="0"/>
              <a:t>You need a home network.  First stat by selecting a cabling method—Ethernet, wireless, </a:t>
            </a:r>
            <a:r>
              <a:rPr lang="en-US" dirty="0" err="1" smtClean="0"/>
              <a:t>PhoneLine</a:t>
            </a:r>
            <a:r>
              <a:rPr lang="en-US" dirty="0" smtClean="0"/>
              <a:t>, etc.</a:t>
            </a:r>
          </a:p>
          <a:p>
            <a:r>
              <a:rPr lang="en-US" dirty="0" smtClean="0"/>
              <a:t>What is the most popular network type for both home and business?</a:t>
            </a:r>
          </a:p>
          <a:p>
            <a:pPr lvl="1"/>
            <a:r>
              <a:rPr lang="en-US" dirty="0" smtClean="0"/>
              <a:t>Ethernet</a:t>
            </a:r>
          </a:p>
          <a:p>
            <a:r>
              <a:rPr lang="en-US" dirty="0" smtClean="0"/>
              <a:t>What is Bandwidth:</a:t>
            </a:r>
          </a:p>
          <a:p>
            <a:pPr lvl="1"/>
            <a:r>
              <a:rPr lang="en-US" dirty="0"/>
              <a:t>Every line has an upper limit and lower limit on the frequency of signals it can carry.</a:t>
            </a:r>
          </a:p>
          <a:p>
            <a:pPr lvl="1"/>
            <a:r>
              <a:rPr lang="en-US" dirty="0"/>
              <a:t>This limited range is called the bandwidth.</a:t>
            </a:r>
          </a:p>
          <a:p>
            <a:r>
              <a:rPr lang="en-US" dirty="0" smtClean="0"/>
              <a:t>What is MAC address?</a:t>
            </a:r>
          </a:p>
          <a:p>
            <a:pPr lvl="1"/>
            <a:r>
              <a:rPr lang="en-US" dirty="0" smtClean="0"/>
              <a:t>The address for a device as it is identified at the Media Access Control (MAC) layer in the network architecture.  MAC address is usually stored in ROM on the network adapter card and is unique.</a:t>
            </a:r>
          </a:p>
        </p:txBody>
      </p:sp>
    </p:spTree>
    <p:extLst>
      <p:ext uri="{BB962C8B-B14F-4D97-AF65-F5344CB8AC3E}">
        <p14:creationId xmlns:p14="http://schemas.microsoft.com/office/powerpoint/2010/main" val="651244504"/>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idx="1"/>
          </p:nvPr>
        </p:nvSpPr>
        <p:spPr/>
        <p:txBody>
          <a:bodyPr/>
          <a:lstStyle/>
          <a:p>
            <a:r>
              <a:rPr lang="en-US" dirty="0" smtClean="0"/>
              <a:t>Software</a:t>
            </a:r>
            <a:endParaRPr lang="en-US" dirty="0"/>
          </a:p>
        </p:txBody>
      </p:sp>
    </p:spTree>
    <p:extLst>
      <p:ext uri="{BB962C8B-B14F-4D97-AF65-F5344CB8AC3E}">
        <p14:creationId xmlns:p14="http://schemas.microsoft.com/office/powerpoint/2010/main" val="4246429152"/>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 (Standards):</a:t>
            </a:r>
            <a:endParaRPr lang="en-US" dirty="0"/>
          </a:p>
        </p:txBody>
      </p:sp>
      <p:sp>
        <p:nvSpPr>
          <p:cNvPr id="3" name="Text Placeholder 2"/>
          <p:cNvSpPr>
            <a:spLocks noGrp="1"/>
          </p:cNvSpPr>
          <p:nvPr>
            <p:ph type="body" idx="1"/>
          </p:nvPr>
        </p:nvSpPr>
        <p:spPr/>
        <p:txBody>
          <a:bodyPr>
            <a:noAutofit/>
          </a:bodyPr>
          <a:lstStyle/>
          <a:p>
            <a:r>
              <a:rPr lang="en-US" sz="1600" dirty="0">
                <a:solidFill>
                  <a:schemeClr val="tx1"/>
                </a:solidFill>
                <a:latin typeface="+mj-lt"/>
              </a:rPr>
              <a:t>1. Demonstrate knowledge of different operating systems.</a:t>
            </a:r>
          </a:p>
          <a:p>
            <a:r>
              <a:rPr lang="en-US" sz="1600" dirty="0">
                <a:solidFill>
                  <a:schemeClr val="tx1"/>
                </a:solidFill>
                <a:latin typeface="+mj-lt"/>
              </a:rPr>
              <a:t>2. Demonstrate proficiency navigating the Internet, intranet, and the WWW.</a:t>
            </a:r>
          </a:p>
          <a:p>
            <a:r>
              <a:rPr lang="en-US" sz="1600" dirty="0">
                <a:solidFill>
                  <a:schemeClr val="tx1"/>
                </a:solidFill>
                <a:latin typeface="+mj-lt"/>
              </a:rPr>
              <a:t>3. Demonstrate proficiency using HTML commands.</a:t>
            </a:r>
          </a:p>
          <a:p>
            <a:r>
              <a:rPr lang="en-US" sz="1600" dirty="0">
                <a:solidFill>
                  <a:schemeClr val="tx1"/>
                </a:solidFill>
                <a:latin typeface="+mj-lt"/>
              </a:rPr>
              <a:t>4. Manipulate file structures.</a:t>
            </a:r>
          </a:p>
          <a:p>
            <a:r>
              <a:rPr lang="en-US" sz="1600" dirty="0">
                <a:solidFill>
                  <a:schemeClr val="tx1"/>
                </a:solidFill>
                <a:latin typeface="+mj-lt"/>
              </a:rPr>
              <a:t>5. Develop an awareness of </a:t>
            </a:r>
            <a:r>
              <a:rPr lang="en-US" sz="1600" dirty="0" smtClean="0">
                <a:solidFill>
                  <a:schemeClr val="tx1"/>
                </a:solidFill>
                <a:latin typeface="+mj-lt"/>
              </a:rPr>
              <a:t>microprocessors </a:t>
            </a:r>
            <a:r>
              <a:rPr lang="en-US" sz="1600" dirty="0">
                <a:solidFill>
                  <a:schemeClr val="tx1"/>
                </a:solidFill>
                <a:latin typeface="+mj-lt"/>
              </a:rPr>
              <a:t>and digital computers.</a:t>
            </a:r>
          </a:p>
          <a:p>
            <a:r>
              <a:rPr lang="en-US" sz="1600" dirty="0">
                <a:solidFill>
                  <a:schemeClr val="tx1"/>
                </a:solidFill>
                <a:latin typeface="+mj-lt"/>
              </a:rPr>
              <a:t>6. Develop an awareness of the information technology industry.</a:t>
            </a:r>
          </a:p>
          <a:p>
            <a:r>
              <a:rPr lang="en-US" sz="1600" dirty="0">
                <a:solidFill>
                  <a:schemeClr val="tx1"/>
                </a:solidFill>
                <a:latin typeface="+mj-lt"/>
              </a:rPr>
              <a:t>7. Develop an awareness of programming languages.</a:t>
            </a:r>
          </a:p>
          <a:p>
            <a:r>
              <a:rPr lang="en-US" sz="1600" dirty="0">
                <a:solidFill>
                  <a:schemeClr val="tx1"/>
                </a:solidFill>
                <a:latin typeface="+mj-lt"/>
              </a:rPr>
              <a:t>8. Develop an awareness of emerging technologies.</a:t>
            </a:r>
          </a:p>
          <a:p>
            <a:r>
              <a:rPr lang="en-US" sz="1600" dirty="0">
                <a:solidFill>
                  <a:schemeClr val="tx1"/>
                </a:solidFill>
                <a:latin typeface="+mj-lt"/>
              </a:rPr>
              <a:t>9. Demonstrate proficiency using common software applications.</a:t>
            </a:r>
          </a:p>
          <a:p>
            <a:r>
              <a:rPr lang="en-US" sz="1600" dirty="0">
                <a:solidFill>
                  <a:schemeClr val="tx1"/>
                </a:solidFill>
                <a:latin typeface="+mj-lt"/>
              </a:rPr>
              <a:t>10. Demonstrate proficiency in computer skills.</a:t>
            </a:r>
          </a:p>
          <a:p>
            <a:r>
              <a:rPr lang="en-US" sz="1600" dirty="0">
                <a:solidFill>
                  <a:schemeClr val="tx1"/>
                </a:solidFill>
                <a:latin typeface="+mj-lt"/>
              </a:rPr>
              <a:t>11. Identify hardware constraints on simulations including processors and I/O devices.</a:t>
            </a:r>
          </a:p>
          <a:p>
            <a:r>
              <a:rPr lang="en-US" sz="1600" dirty="0">
                <a:solidFill>
                  <a:schemeClr val="tx1"/>
                </a:solidFill>
                <a:latin typeface="+mj-lt"/>
              </a:rPr>
              <a:t>12. Identify computer components and </a:t>
            </a:r>
            <a:r>
              <a:rPr lang="en-US" sz="1600" dirty="0" smtClean="0">
                <a:solidFill>
                  <a:schemeClr val="tx1"/>
                </a:solidFill>
                <a:latin typeface="+mj-lt"/>
              </a:rPr>
              <a:t>their </a:t>
            </a:r>
            <a:r>
              <a:rPr lang="en-US" sz="1600" dirty="0">
                <a:solidFill>
                  <a:schemeClr val="tx1"/>
                </a:solidFill>
                <a:latin typeface="+mj-lt"/>
              </a:rPr>
              <a:t>functions.</a:t>
            </a:r>
          </a:p>
          <a:p>
            <a:r>
              <a:rPr lang="en-US" sz="1600" dirty="0">
                <a:solidFill>
                  <a:schemeClr val="tx1"/>
                </a:solidFill>
                <a:latin typeface="+mj-lt"/>
              </a:rPr>
              <a:t>13. Develop and apply spreadsheet skills.</a:t>
            </a:r>
          </a:p>
        </p:txBody>
      </p:sp>
    </p:spTree>
    <p:extLst>
      <p:ext uri="{BB962C8B-B14F-4D97-AF65-F5344CB8AC3E}">
        <p14:creationId xmlns:p14="http://schemas.microsoft.com/office/powerpoint/2010/main" val="3914877644"/>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Microsoft</a:t>
            </a:r>
            <a:endParaRPr lang="en-US" dirty="0"/>
          </a:p>
        </p:txBody>
      </p:sp>
      <p:sp>
        <p:nvSpPr>
          <p:cNvPr id="6" name="Text Placeholder 5"/>
          <p:cNvSpPr>
            <a:spLocks noGrp="1"/>
          </p:cNvSpPr>
          <p:nvPr>
            <p:ph type="body" idx="1"/>
          </p:nvPr>
        </p:nvSpPr>
        <p:spPr/>
        <p:txBody>
          <a:bodyPr/>
          <a:lstStyle/>
          <a:p>
            <a:r>
              <a:rPr lang="en-US" dirty="0" smtClean="0">
                <a:latin typeface="+mn-lt"/>
              </a:rPr>
              <a:t>Word</a:t>
            </a:r>
            <a:endParaRPr lang="en-US" dirty="0">
              <a:latin typeface="+mn-lt"/>
            </a:endParaRPr>
          </a:p>
        </p:txBody>
      </p:sp>
      <p:sp>
        <p:nvSpPr>
          <p:cNvPr id="9" name="Text Placeholder 8"/>
          <p:cNvSpPr>
            <a:spLocks noGrp="1"/>
          </p:cNvSpPr>
          <p:nvPr>
            <p:ph type="body" sz="half" idx="3"/>
          </p:nvPr>
        </p:nvSpPr>
        <p:spPr/>
        <p:txBody>
          <a:bodyPr/>
          <a:lstStyle/>
          <a:p>
            <a:r>
              <a:rPr lang="en-US" dirty="0" smtClean="0">
                <a:latin typeface="+mn-lt"/>
              </a:rPr>
              <a:t>Excel</a:t>
            </a:r>
            <a:endParaRPr lang="en-US" dirty="0">
              <a:latin typeface="+mn-lt"/>
            </a:endParaRPr>
          </a:p>
        </p:txBody>
      </p:sp>
      <p:sp>
        <p:nvSpPr>
          <p:cNvPr id="8" name="Content Placeholder 7"/>
          <p:cNvSpPr>
            <a:spLocks noGrp="1"/>
          </p:cNvSpPr>
          <p:nvPr>
            <p:ph sz="half" idx="2"/>
          </p:nvPr>
        </p:nvSpPr>
        <p:spPr/>
        <p:txBody>
          <a:bodyPr/>
          <a:lstStyle/>
          <a:p>
            <a:r>
              <a:rPr lang="en-US" dirty="0" smtClean="0"/>
              <a:t>Reports</a:t>
            </a:r>
            <a:endParaRPr lang="en-US" dirty="0"/>
          </a:p>
        </p:txBody>
      </p:sp>
      <p:sp>
        <p:nvSpPr>
          <p:cNvPr id="10" name="Content Placeholder 9"/>
          <p:cNvSpPr>
            <a:spLocks noGrp="1"/>
          </p:cNvSpPr>
          <p:nvPr>
            <p:ph sz="half" idx="4"/>
          </p:nvPr>
        </p:nvSpPr>
        <p:spPr/>
        <p:txBody>
          <a:bodyPr/>
          <a:lstStyle/>
          <a:p>
            <a:r>
              <a:rPr lang="en-US" dirty="0" smtClean="0"/>
              <a:t>Spread Sheets</a:t>
            </a:r>
            <a:endParaRPr lang="en-US" dirty="0"/>
          </a:p>
        </p:txBody>
      </p:sp>
    </p:spTree>
    <p:extLst>
      <p:ext uri="{BB962C8B-B14F-4D97-AF65-F5344CB8AC3E}">
        <p14:creationId xmlns:p14="http://schemas.microsoft.com/office/powerpoint/2010/main" val="2817221299"/>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Dimensional</a:t>
            </a:r>
            <a:endParaRPr lang="en-US" dirty="0"/>
          </a:p>
        </p:txBody>
      </p:sp>
      <p:sp>
        <p:nvSpPr>
          <p:cNvPr id="3" name="Text Placeholder 2"/>
          <p:cNvSpPr>
            <a:spLocks noGrp="1"/>
          </p:cNvSpPr>
          <p:nvPr>
            <p:ph type="body" idx="1"/>
          </p:nvPr>
        </p:nvSpPr>
        <p:spPr/>
        <p:txBody>
          <a:bodyPr/>
          <a:lstStyle/>
          <a:p>
            <a:r>
              <a:rPr lang="en-US" dirty="0" smtClean="0">
                <a:latin typeface="+mn-lt"/>
              </a:rPr>
              <a:t>Adobe Illustrator</a:t>
            </a:r>
            <a:endParaRPr lang="en-US" dirty="0">
              <a:latin typeface="+mn-lt"/>
            </a:endParaRPr>
          </a:p>
        </p:txBody>
      </p:sp>
      <p:sp>
        <p:nvSpPr>
          <p:cNvPr id="4" name="Text Placeholder 3"/>
          <p:cNvSpPr>
            <a:spLocks noGrp="1"/>
          </p:cNvSpPr>
          <p:nvPr>
            <p:ph type="body" sz="half" idx="3"/>
          </p:nvPr>
        </p:nvSpPr>
        <p:spPr/>
        <p:txBody>
          <a:bodyPr/>
          <a:lstStyle/>
          <a:p>
            <a:r>
              <a:rPr lang="en-US" dirty="0">
                <a:latin typeface="+mn-lt"/>
              </a:rPr>
              <a:t>Adobe </a:t>
            </a:r>
            <a:r>
              <a:rPr lang="en-US" dirty="0" smtClean="0">
                <a:latin typeface="+mn-lt"/>
              </a:rPr>
              <a:t>Photoshop</a:t>
            </a:r>
            <a:endParaRPr lang="en-US" dirty="0">
              <a:latin typeface="+mn-lt"/>
            </a:endParaRPr>
          </a:p>
        </p:txBody>
      </p:sp>
      <p:sp>
        <p:nvSpPr>
          <p:cNvPr id="5" name="Content Placeholder 4"/>
          <p:cNvSpPr>
            <a:spLocks noGrp="1"/>
          </p:cNvSpPr>
          <p:nvPr>
            <p:ph sz="half" idx="2"/>
          </p:nvPr>
        </p:nvSpPr>
        <p:spPr/>
        <p:txBody>
          <a:bodyPr/>
          <a:lstStyle/>
          <a:p>
            <a:r>
              <a:rPr lang="en-US" dirty="0" smtClean="0"/>
              <a:t>Line drawing</a:t>
            </a:r>
            <a:endParaRPr lang="en-US" dirty="0"/>
          </a:p>
        </p:txBody>
      </p:sp>
      <p:sp>
        <p:nvSpPr>
          <p:cNvPr id="6" name="Content Placeholder 5"/>
          <p:cNvSpPr>
            <a:spLocks noGrp="1"/>
          </p:cNvSpPr>
          <p:nvPr>
            <p:ph sz="half" idx="4"/>
          </p:nvPr>
        </p:nvSpPr>
        <p:spPr/>
        <p:txBody>
          <a:bodyPr/>
          <a:lstStyle/>
          <a:p>
            <a:r>
              <a:rPr lang="en-US" dirty="0" smtClean="0"/>
              <a:t>Photos</a:t>
            </a:r>
            <a:endParaRPr lang="en-US" dirty="0"/>
          </a:p>
        </p:txBody>
      </p:sp>
    </p:spTree>
    <p:extLst>
      <p:ext uri="{BB962C8B-B14F-4D97-AF65-F5344CB8AC3E}">
        <p14:creationId xmlns:p14="http://schemas.microsoft.com/office/powerpoint/2010/main" val="498818114"/>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Dimensional</a:t>
            </a:r>
            <a:endParaRPr lang="en-US" dirty="0"/>
          </a:p>
        </p:txBody>
      </p:sp>
      <p:sp>
        <p:nvSpPr>
          <p:cNvPr id="3" name="Text Placeholder 2"/>
          <p:cNvSpPr>
            <a:spLocks noGrp="1"/>
          </p:cNvSpPr>
          <p:nvPr>
            <p:ph type="body" idx="1"/>
          </p:nvPr>
        </p:nvSpPr>
        <p:spPr/>
        <p:txBody>
          <a:bodyPr/>
          <a:lstStyle/>
          <a:p>
            <a:r>
              <a:rPr lang="en-US" dirty="0" smtClean="0">
                <a:latin typeface="+mn-lt"/>
              </a:rPr>
              <a:t>Blender</a:t>
            </a:r>
            <a:endParaRPr lang="en-US" dirty="0">
              <a:latin typeface="+mn-lt"/>
            </a:endParaRPr>
          </a:p>
        </p:txBody>
      </p:sp>
      <p:sp>
        <p:nvSpPr>
          <p:cNvPr id="4" name="Text Placeholder 3"/>
          <p:cNvSpPr>
            <a:spLocks noGrp="1"/>
          </p:cNvSpPr>
          <p:nvPr>
            <p:ph type="body" sz="half" idx="3"/>
          </p:nvPr>
        </p:nvSpPr>
        <p:spPr/>
        <p:txBody>
          <a:bodyPr/>
          <a:lstStyle/>
          <a:p>
            <a:r>
              <a:rPr lang="en-US" dirty="0" smtClean="0">
                <a:latin typeface="+mn-lt"/>
              </a:rPr>
              <a:t>Autodesk 3dsMax or Maya</a:t>
            </a:r>
            <a:endParaRPr lang="en-US" dirty="0">
              <a:latin typeface="+mn-lt"/>
            </a:endParaRPr>
          </a:p>
        </p:txBody>
      </p:sp>
      <p:sp>
        <p:nvSpPr>
          <p:cNvPr id="5" name="Content Placeholder 4"/>
          <p:cNvSpPr>
            <a:spLocks noGrp="1"/>
          </p:cNvSpPr>
          <p:nvPr>
            <p:ph sz="half" idx="2"/>
          </p:nvPr>
        </p:nvSpPr>
        <p:spPr/>
        <p:txBody>
          <a:bodyPr/>
          <a:lstStyle/>
          <a:p>
            <a:r>
              <a:rPr lang="en-US" dirty="0" smtClean="0"/>
              <a:t>Freeware</a:t>
            </a:r>
            <a:endParaRPr lang="en-US" dirty="0"/>
          </a:p>
        </p:txBody>
      </p:sp>
      <p:sp>
        <p:nvSpPr>
          <p:cNvPr id="6" name="Content Placeholder 5"/>
          <p:cNvSpPr>
            <a:spLocks noGrp="1"/>
          </p:cNvSpPr>
          <p:nvPr>
            <p:ph sz="half" idx="4"/>
          </p:nvPr>
        </p:nvSpPr>
        <p:spPr/>
        <p:txBody>
          <a:bodyPr/>
          <a:lstStyle/>
          <a:p>
            <a:r>
              <a:rPr lang="en-US" dirty="0" smtClean="0"/>
              <a:t>Yearly license</a:t>
            </a:r>
            <a:endParaRPr lang="en-US" dirty="0"/>
          </a:p>
        </p:txBody>
      </p:sp>
      <p:sp>
        <p:nvSpPr>
          <p:cNvPr id="7" name="Text Placeholder 3"/>
          <p:cNvSpPr txBox="1">
            <a:spLocks/>
          </p:cNvSpPr>
          <p:nvPr/>
        </p:nvSpPr>
        <p:spPr>
          <a:xfrm>
            <a:off x="1389863" y="4343400"/>
            <a:ext cx="3733800" cy="762000"/>
          </a:xfrm>
          <a:prstGeom prst="rect">
            <a:avLst/>
          </a:prstGeom>
          <a:noFill/>
          <a:ln w="12700" cap="sq" cmpd="sng" algn="ctr">
            <a:noFill/>
            <a:prstDash val="solid"/>
          </a:ln>
        </p:spPr>
        <p:txBody>
          <a:bodyPr lIns="91440" anchor="b" anchorCtr="0">
            <a:noAutofit/>
          </a:bodyPr>
          <a:lstStyle>
            <a:lvl1pPr marL="0" indent="0" algn="l" rtl="0" eaLnBrk="1" latinLnBrk="0" hangingPunct="1">
              <a:spcBef>
                <a:spcPts val="580"/>
              </a:spcBef>
              <a:buClr>
                <a:schemeClr val="accent1"/>
              </a:buClr>
              <a:buSzPct val="85000"/>
              <a:buFont typeface="Wingdings 2"/>
              <a:buNone/>
              <a:defRPr kumimoji="0" sz="2400" b="1" kern="1200">
                <a:solidFill>
                  <a:schemeClr val="accent1"/>
                </a:solidFill>
                <a:latin typeface="+mj-lt"/>
                <a:ea typeface="+mj-ea"/>
                <a:cs typeface="+mj-cs"/>
              </a:defRPr>
            </a:lvl1pPr>
            <a:lvl2pPr marL="548640" indent="-228600" algn="l" rtl="0" eaLnBrk="1" latinLnBrk="0" hangingPunct="1">
              <a:spcBef>
                <a:spcPts val="370"/>
              </a:spcBef>
              <a:buClr>
                <a:schemeClr val="accent2"/>
              </a:buClr>
              <a:buSzPct val="85000"/>
              <a:buFont typeface="Wingdings 2"/>
              <a:buNone/>
              <a:defRPr kumimoji="0" sz="2000" b="1"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800" b="1"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600" b="1"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None/>
              <a:defRPr kumimoji="0" sz="1600" b="1"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err="1" smtClean="0">
                <a:latin typeface="+mn-lt"/>
              </a:rPr>
              <a:t>Maxon</a:t>
            </a:r>
            <a:r>
              <a:rPr lang="en-US" dirty="0" smtClean="0">
                <a:latin typeface="+mn-lt"/>
              </a:rPr>
              <a:t> Cinema4D</a:t>
            </a:r>
            <a:endParaRPr lang="en-US" dirty="0">
              <a:latin typeface="+mn-lt"/>
            </a:endParaRPr>
          </a:p>
        </p:txBody>
      </p:sp>
    </p:spTree>
    <p:extLst>
      <p:ext uri="{BB962C8B-B14F-4D97-AF65-F5344CB8AC3E}">
        <p14:creationId xmlns:p14="http://schemas.microsoft.com/office/powerpoint/2010/main" val="44482666"/>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Engine</a:t>
            </a:r>
            <a:endParaRPr lang="en-US" dirty="0"/>
          </a:p>
        </p:txBody>
      </p:sp>
      <p:sp>
        <p:nvSpPr>
          <p:cNvPr id="3" name="Text Placeholder 2"/>
          <p:cNvSpPr>
            <a:spLocks noGrp="1"/>
          </p:cNvSpPr>
          <p:nvPr>
            <p:ph type="body" idx="1"/>
          </p:nvPr>
        </p:nvSpPr>
        <p:spPr/>
        <p:txBody>
          <a:bodyPr/>
          <a:lstStyle/>
          <a:p>
            <a:r>
              <a:rPr lang="en-US" dirty="0" smtClean="0">
                <a:latin typeface="+mn-lt"/>
              </a:rPr>
              <a:t>Unity</a:t>
            </a:r>
            <a:endParaRPr lang="en-US" dirty="0">
              <a:latin typeface="+mn-lt"/>
            </a:endParaRPr>
          </a:p>
        </p:txBody>
      </p:sp>
      <p:sp>
        <p:nvSpPr>
          <p:cNvPr id="4" name="Text Placeholder 3"/>
          <p:cNvSpPr>
            <a:spLocks noGrp="1"/>
          </p:cNvSpPr>
          <p:nvPr>
            <p:ph type="body" sz="half" idx="3"/>
          </p:nvPr>
        </p:nvSpPr>
        <p:spPr/>
        <p:txBody>
          <a:bodyPr/>
          <a:lstStyle/>
          <a:p>
            <a:r>
              <a:rPr lang="en-US" dirty="0" smtClean="0">
                <a:latin typeface="+mn-lt"/>
              </a:rPr>
              <a:t>Unity Pro</a:t>
            </a:r>
            <a:endParaRPr lang="en-US" dirty="0">
              <a:latin typeface="+mn-lt"/>
            </a:endParaRPr>
          </a:p>
        </p:txBody>
      </p:sp>
      <p:sp>
        <p:nvSpPr>
          <p:cNvPr id="5" name="Content Placeholder 4"/>
          <p:cNvSpPr>
            <a:spLocks noGrp="1"/>
          </p:cNvSpPr>
          <p:nvPr>
            <p:ph sz="half" idx="2"/>
          </p:nvPr>
        </p:nvSpPr>
        <p:spPr/>
        <p:txBody>
          <a:bodyPr/>
          <a:lstStyle/>
          <a:p>
            <a:r>
              <a:rPr lang="en-US" dirty="0" smtClean="0"/>
              <a:t>Freeware</a:t>
            </a:r>
          </a:p>
          <a:p>
            <a:r>
              <a:rPr lang="en-US" dirty="0">
                <a:hlinkClick r:id="rId2"/>
              </a:rPr>
              <a:t>http://unity3d.com/unity/download</a:t>
            </a:r>
            <a:r>
              <a:rPr lang="en-US" dirty="0" smtClean="0">
                <a:hlinkClick r:id="rId2"/>
              </a:rPr>
              <a:t>/</a:t>
            </a:r>
            <a:endParaRPr lang="en-US" dirty="0" smtClean="0"/>
          </a:p>
          <a:p>
            <a:pPr marL="0" indent="0">
              <a:buNone/>
            </a:pPr>
            <a:endParaRPr lang="en-US" dirty="0" smtClean="0"/>
          </a:p>
          <a:p>
            <a:endParaRPr lang="en-US" dirty="0"/>
          </a:p>
        </p:txBody>
      </p:sp>
      <p:sp>
        <p:nvSpPr>
          <p:cNvPr id="6" name="Content Placeholder 5"/>
          <p:cNvSpPr>
            <a:spLocks noGrp="1"/>
          </p:cNvSpPr>
          <p:nvPr>
            <p:ph sz="half" idx="4"/>
          </p:nvPr>
        </p:nvSpPr>
        <p:spPr/>
        <p:txBody>
          <a:bodyPr/>
          <a:lstStyle/>
          <a:p>
            <a:r>
              <a:rPr lang="en-US" dirty="0" smtClean="0"/>
              <a:t>About $1500.00</a:t>
            </a:r>
          </a:p>
          <a:p>
            <a:r>
              <a:rPr lang="en-US" dirty="0">
                <a:hlinkClick r:id="rId2"/>
              </a:rPr>
              <a:t>http://unity3d.com/unity/download</a:t>
            </a:r>
            <a:r>
              <a:rPr lang="en-US" dirty="0" smtClean="0">
                <a:hlinkClick r:id="rId2"/>
              </a:rPr>
              <a:t>/</a:t>
            </a:r>
            <a:endParaRPr lang="en-US" dirty="0" smtClean="0"/>
          </a:p>
        </p:txBody>
      </p:sp>
    </p:spTree>
    <p:extLst>
      <p:ext uri="{BB962C8B-B14F-4D97-AF65-F5344CB8AC3E}">
        <p14:creationId xmlns:p14="http://schemas.microsoft.com/office/powerpoint/2010/main" val="678707496"/>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Unit 2.1: Basic Computer Skills</a:t>
            </a:r>
            <a:endParaRPr lang="en-US" dirty="0"/>
          </a:p>
        </p:txBody>
      </p:sp>
      <p:sp>
        <p:nvSpPr>
          <p:cNvPr id="5" name="Text Placeholder 4"/>
          <p:cNvSpPr>
            <a:spLocks noGrp="1"/>
          </p:cNvSpPr>
          <p:nvPr>
            <p:ph type="body" idx="1"/>
          </p:nvPr>
        </p:nvSpPr>
        <p:spPr/>
        <p:txBody>
          <a:bodyPr>
            <a:noAutofit/>
          </a:bodyPr>
          <a:lstStyle/>
          <a:p>
            <a:r>
              <a:rPr lang="en-US" sz="2000" b="1" dirty="0">
                <a:solidFill>
                  <a:schemeClr val="tx1"/>
                </a:solidFill>
                <a:latin typeface="+mj-lt"/>
              </a:rPr>
              <a:t>Rationale:</a:t>
            </a:r>
          </a:p>
          <a:p>
            <a:r>
              <a:rPr lang="en-US" sz="2000" dirty="0">
                <a:solidFill>
                  <a:schemeClr val="tx1"/>
                </a:solidFill>
                <a:latin typeface="+mj-lt"/>
              </a:rPr>
              <a:t>If you are longing to move up in your future job or if you are interested in moving into a </a:t>
            </a:r>
            <a:r>
              <a:rPr lang="en-US" sz="2000" dirty="0" smtClean="0">
                <a:solidFill>
                  <a:schemeClr val="tx1"/>
                </a:solidFill>
                <a:latin typeface="+mj-lt"/>
              </a:rPr>
              <a:t>new career</a:t>
            </a:r>
            <a:r>
              <a:rPr lang="en-US" sz="2000" dirty="0">
                <a:solidFill>
                  <a:schemeClr val="tx1"/>
                </a:solidFill>
                <a:latin typeface="+mj-lt"/>
              </a:rPr>
              <a:t>, you may be wondering what computer skills you will need to accomplish </a:t>
            </a:r>
            <a:r>
              <a:rPr lang="en-US" sz="2000" dirty="0" smtClean="0">
                <a:solidFill>
                  <a:schemeClr val="tx1"/>
                </a:solidFill>
                <a:latin typeface="+mj-lt"/>
              </a:rPr>
              <a:t>these goals</a:t>
            </a:r>
            <a:r>
              <a:rPr lang="en-US" sz="2000" dirty="0">
                <a:solidFill>
                  <a:schemeClr val="tx1"/>
                </a:solidFill>
                <a:latin typeface="+mj-lt"/>
              </a:rPr>
              <a:t>. Well, as computers become more and more important in most </a:t>
            </a:r>
            <a:r>
              <a:rPr lang="en-US" sz="2000" dirty="0" smtClean="0">
                <a:solidFill>
                  <a:schemeClr val="tx1"/>
                </a:solidFill>
                <a:latin typeface="+mj-lt"/>
              </a:rPr>
              <a:t>workplaces, computer </a:t>
            </a:r>
            <a:r>
              <a:rPr lang="en-US" sz="2000" dirty="0">
                <a:solidFill>
                  <a:schemeClr val="tx1"/>
                </a:solidFill>
                <a:latin typeface="+mj-lt"/>
              </a:rPr>
              <a:t>skills are often the greatest asset a worker can possess. And though you </a:t>
            </a:r>
            <a:r>
              <a:rPr lang="en-US" sz="2000" dirty="0" smtClean="0">
                <a:solidFill>
                  <a:schemeClr val="tx1"/>
                </a:solidFill>
                <a:latin typeface="+mj-lt"/>
              </a:rPr>
              <a:t>may be </a:t>
            </a:r>
            <a:r>
              <a:rPr lang="en-US" sz="2000" dirty="0">
                <a:solidFill>
                  <a:schemeClr val="tx1"/>
                </a:solidFill>
                <a:latin typeface="+mj-lt"/>
              </a:rPr>
              <a:t>able to get your work done with basic computer know-how, in order to really </a:t>
            </a:r>
            <a:r>
              <a:rPr lang="en-US" sz="2000" dirty="0" smtClean="0">
                <a:solidFill>
                  <a:schemeClr val="tx1"/>
                </a:solidFill>
                <a:latin typeface="+mj-lt"/>
              </a:rPr>
              <a:t>succeed in </a:t>
            </a:r>
            <a:r>
              <a:rPr lang="en-US" sz="2000" dirty="0">
                <a:solidFill>
                  <a:schemeClr val="tx1"/>
                </a:solidFill>
                <a:latin typeface="+mj-lt"/>
              </a:rPr>
              <a:t>the workforce it is important to have some complex computer skills. Reaching </a:t>
            </a:r>
            <a:r>
              <a:rPr lang="en-US" sz="2000" dirty="0" smtClean="0">
                <a:solidFill>
                  <a:schemeClr val="tx1"/>
                </a:solidFill>
                <a:latin typeface="+mj-lt"/>
              </a:rPr>
              <a:t>complex computer </a:t>
            </a:r>
            <a:r>
              <a:rPr lang="en-US" sz="2000" dirty="0">
                <a:solidFill>
                  <a:schemeClr val="tx1"/>
                </a:solidFill>
                <a:latin typeface="+mj-lt"/>
              </a:rPr>
              <a:t>skills requires that you have exceptional basic computer skills.</a:t>
            </a:r>
          </a:p>
        </p:txBody>
      </p:sp>
    </p:spTree>
    <p:extLst>
      <p:ext uri="{BB962C8B-B14F-4D97-AF65-F5344CB8AC3E}">
        <p14:creationId xmlns:p14="http://schemas.microsoft.com/office/powerpoint/2010/main" val="3227228211"/>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Instructional Activities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8559496"/>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lstStyle/>
          <a:p>
            <a:r>
              <a:rPr lang="en-US" dirty="0" smtClean="0"/>
              <a:t>Review computer history timeline.</a:t>
            </a:r>
          </a:p>
          <a:p>
            <a:r>
              <a:rPr lang="en-US" dirty="0" smtClean="0"/>
              <a:t>Have students clean and secure their workspace daily.</a:t>
            </a:r>
          </a:p>
          <a:p>
            <a:pPr lvl="1"/>
            <a:r>
              <a:rPr lang="en-US" dirty="0" smtClean="0"/>
              <a:t>Other students should supervise, thus giving them an opportunity to lead and be led.</a:t>
            </a:r>
          </a:p>
          <a:p>
            <a:r>
              <a:rPr lang="en-US" dirty="0" smtClean="0"/>
              <a:t>Open, edit, and save a word and other application files such as Excel.</a:t>
            </a:r>
          </a:p>
          <a:p>
            <a:r>
              <a:rPr lang="en-US" dirty="0" smtClean="0"/>
              <a:t>Locate and print to a remote classroom printer.</a:t>
            </a:r>
          </a:p>
          <a:p>
            <a:r>
              <a:rPr lang="en-US" dirty="0" smtClean="0"/>
              <a:t>Require students to backup data daily.</a:t>
            </a:r>
            <a:endParaRPr lang="en-US" dirty="0"/>
          </a:p>
        </p:txBody>
      </p:sp>
    </p:spTree>
    <p:extLst>
      <p:ext uri="{BB962C8B-B14F-4D97-AF65-F5344CB8AC3E}">
        <p14:creationId xmlns:p14="http://schemas.microsoft.com/office/powerpoint/2010/main" val="72401777"/>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Recommended Instructional Activities:</a:t>
            </a:r>
            <a:endParaRPr lang="en-US" dirty="0"/>
          </a:p>
        </p:txBody>
      </p:sp>
      <p:sp>
        <p:nvSpPr>
          <p:cNvPr id="5" name="Content Placeholder 4"/>
          <p:cNvSpPr>
            <a:spLocks noGrp="1"/>
          </p:cNvSpPr>
          <p:nvPr>
            <p:ph sz="quarter" idx="1"/>
          </p:nvPr>
        </p:nvSpPr>
        <p:spPr/>
        <p:txBody>
          <a:bodyPr>
            <a:normAutofit/>
          </a:bodyPr>
          <a:lstStyle/>
          <a:p>
            <a:r>
              <a:rPr lang="en-US" dirty="0" smtClean="0"/>
              <a:t>Computer History Timeline</a:t>
            </a:r>
          </a:p>
          <a:p>
            <a:r>
              <a:rPr lang="en-US" dirty="0">
                <a:hlinkClick r:id="rId2"/>
              </a:rPr>
              <a:t>http://www.computerhistory.org/timeline/?</a:t>
            </a:r>
            <a:r>
              <a:rPr lang="en-US" dirty="0" smtClean="0">
                <a:hlinkClick r:id="rId2"/>
              </a:rPr>
              <a:t>category=cmptr</a:t>
            </a:r>
            <a:r>
              <a:rPr lang="en-US" dirty="0" smtClean="0"/>
              <a:t>  (see next slide)</a:t>
            </a:r>
          </a:p>
          <a:p>
            <a:r>
              <a:rPr lang="en-US" dirty="0">
                <a:hlinkClick r:id="rId3"/>
              </a:rPr>
              <a:t>http://</a:t>
            </a:r>
            <a:r>
              <a:rPr lang="en-US" dirty="0" smtClean="0">
                <a:hlinkClick r:id="rId3"/>
              </a:rPr>
              <a:t>www.datesandevents.org/events-timelines/07-computer-history-timeline.htm</a:t>
            </a:r>
            <a:r>
              <a:rPr lang="en-US" dirty="0" smtClean="0"/>
              <a:t>  (see slide 6)</a:t>
            </a:r>
          </a:p>
          <a:p>
            <a:endParaRPr lang="en-US" dirty="0"/>
          </a:p>
        </p:txBody>
      </p:sp>
    </p:spTree>
    <p:extLst>
      <p:ext uri="{BB962C8B-B14F-4D97-AF65-F5344CB8AC3E}">
        <p14:creationId xmlns:p14="http://schemas.microsoft.com/office/powerpoint/2010/main" val="401057498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hlinkClick r:id="rId2"/>
              </a:rPr>
              <a:t>http://www.computerhistory.org/timeline/?category=cmptr</a:t>
            </a:r>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1" t="2451" r="63696" b="4678"/>
          <a:stretch/>
        </p:blipFill>
        <p:spPr bwMode="auto">
          <a:xfrm>
            <a:off x="1676400" y="1600200"/>
            <a:ext cx="5943600" cy="501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547649"/>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hlinkClick r:id="rId2"/>
              </a:rPr>
              <a:t>http://</a:t>
            </a:r>
            <a:r>
              <a:rPr lang="en-US" sz="2400" dirty="0" smtClean="0">
                <a:hlinkClick r:id="rId2"/>
              </a:rPr>
              <a:t>www.datesandevents.org/events-timelines/07-computer-history-timeline.htm</a:t>
            </a:r>
            <a:r>
              <a:rPr lang="en-US" sz="2400" dirty="0" smtClean="0"/>
              <a:t> </a:t>
            </a:r>
            <a:endParaRPr lang="en-US" sz="24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6" r="60463" b="3971"/>
          <a:stretch/>
        </p:blipFill>
        <p:spPr bwMode="auto">
          <a:xfrm>
            <a:off x="1219200" y="1447800"/>
            <a:ext cx="6477000" cy="5189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4625097"/>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542</TotalTime>
  <Words>1026</Words>
  <Application>Microsoft Office PowerPoint</Application>
  <PresentationFormat>On-screen Show (4:3)</PresentationFormat>
  <Paragraphs>106</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Equity</vt:lpstr>
      <vt:lpstr>Modeling &amp; Simulations Teachers Seminar: Demonstrating Computer Skills</vt:lpstr>
      <vt:lpstr>Unit 2: Unit Length</vt:lpstr>
      <vt:lpstr>Objectives (Standards):</vt:lpstr>
      <vt:lpstr>Unit 2.1: Basic Computer Skills</vt:lpstr>
      <vt:lpstr>Recommended Instructional Activities</vt:lpstr>
      <vt:lpstr>PowerPoint Presentation</vt:lpstr>
      <vt:lpstr>Recommended Instructional Activities:</vt:lpstr>
      <vt:lpstr>http://www.computerhistory.org/timeline/?category=cmptr</vt:lpstr>
      <vt:lpstr>http://www.datesandevents.org/events-timelines/07-computer-history-timeline.htm </vt:lpstr>
      <vt:lpstr>Read, Pair, and Share Activities</vt:lpstr>
      <vt:lpstr>PowerPoint Presentation</vt:lpstr>
      <vt:lpstr>PowerPoint Presentation</vt:lpstr>
      <vt:lpstr>PowerPoint Presentation</vt:lpstr>
      <vt:lpstr>Design Brief: Design a Computer Network</vt:lpstr>
      <vt:lpstr>Challenge</vt:lpstr>
      <vt:lpstr>Learning Goals or Objectives:</vt:lpstr>
      <vt:lpstr>http://www.edrawsoft.com/Basic-Network-Diagram.php</vt:lpstr>
      <vt:lpstr>PowerPoint Presentation</vt:lpstr>
      <vt:lpstr>LAN—Local Access Network</vt:lpstr>
      <vt:lpstr>PowerPoint Presentation</vt:lpstr>
      <vt:lpstr>WAN—Wide Area Network</vt:lpstr>
      <vt:lpstr>PowerPoint Presentation</vt:lpstr>
      <vt:lpstr>Internet</vt:lpstr>
      <vt:lpstr>PowerPoint Presentation</vt:lpstr>
      <vt:lpstr>Intranet</vt:lpstr>
      <vt:lpstr>PowerPoint Presentation</vt:lpstr>
      <vt:lpstr>Evaluation</vt:lpstr>
      <vt:lpstr>PowerPoint Presentation</vt:lpstr>
      <vt:lpstr>Resources</vt:lpstr>
      <vt:lpstr>Microsoft</vt:lpstr>
      <vt:lpstr>2 Dimensional</vt:lpstr>
      <vt:lpstr>3 Dimensional</vt:lpstr>
      <vt:lpstr>Game Engine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&amp;Simulations Teachers Seminar: Demonstrating Computer Skills</dc:title>
  <dc:creator>Tillery, Phillip</dc:creator>
  <cp:lastModifiedBy>Bruce</cp:lastModifiedBy>
  <cp:revision>24</cp:revision>
  <dcterms:created xsi:type="dcterms:W3CDTF">2013-09-16T11:33:23Z</dcterms:created>
  <dcterms:modified xsi:type="dcterms:W3CDTF">2013-09-22T19:37:40Z</dcterms:modified>
</cp:coreProperties>
</file>