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72" r:id="rId4"/>
    <p:sldId id="273" r:id="rId5"/>
    <p:sldId id="274" r:id="rId6"/>
    <p:sldId id="275" r:id="rId7"/>
    <p:sldId id="270" r:id="rId8"/>
    <p:sldId id="27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70D9F-3541-46CC-8C3F-BE64C346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1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1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99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17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26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8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30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85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92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2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06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303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90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2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0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2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8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6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0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02EA-55FE-4840-BA79-5FAC38D2AEB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6026" y="87313"/>
            <a:ext cx="4341014" cy="42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76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6AF55-CA67-4870-88E4-D0E9305DCCE3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5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9621" y="197901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New Simulation Specializations for AS and BS Degrees</a:t>
            </a:r>
          </a:p>
        </p:txBody>
      </p:sp>
      <p:sp>
        <p:nvSpPr>
          <p:cNvPr id="8" name="AutoShape 4" descr="Image result for video games wallpaper"/>
          <p:cNvSpPr>
            <a:spLocks noChangeAspect="1" noChangeArrowheads="1"/>
          </p:cNvSpPr>
          <p:nvPr/>
        </p:nvSpPr>
        <p:spPr bwMode="auto">
          <a:xfrm rot="8450331"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46AC40-7E5C-4767-A230-9F9452E677E2}"/>
              </a:ext>
            </a:extLst>
          </p:cNvPr>
          <p:cNvSpPr txBox="1">
            <a:spLocks/>
          </p:cNvSpPr>
          <p:nvPr/>
        </p:nvSpPr>
        <p:spPr>
          <a:xfrm>
            <a:off x="335058" y="6012614"/>
            <a:ext cx="10515600" cy="503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Dr.  Bill Gaught, Program Manager/Professor</a:t>
            </a:r>
          </a:p>
        </p:txBody>
      </p:sp>
    </p:spTree>
    <p:extLst>
      <p:ext uri="{BB962C8B-B14F-4D97-AF65-F5344CB8AC3E}">
        <p14:creationId xmlns:p14="http://schemas.microsoft.com/office/powerpoint/2010/main" val="9472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936625"/>
            <a:ext cx="1068705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Simulation Specializations to be offered Fall 18 Term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2537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AS Computer Programming and Analysis (12 credits in simulation)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transfers directly into BS Information Systems Technology degree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AS  and BS Engineering Technology (21 credits in simulation) </a:t>
            </a:r>
            <a:r>
              <a:rPr lang="en-US" dirty="0">
                <a:solidFill>
                  <a:srgbClr val="FF0000"/>
                </a:solidFill>
              </a:rPr>
              <a:t>(delayed)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BS Information Systems Technology (6 credits in simulation)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Students earning the AS in Computer Programming and Analysis who transfer into the BS IST degree will graduate with 18 total credits in simulation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Note: at Seminole State College the AS degree is built into our BS degrees.  Students earn the AS degree halfway through their BS degree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13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C5F6-D94B-4023-8000-0E58C9D2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773" y="149781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AS Computer Programming and Analysis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85F5B7D-2CD5-4334-9322-D01DACFB4DB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97669" y="1024500"/>
          <a:ext cx="3376676" cy="3195258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393621546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4084440537"/>
                    </a:ext>
                  </a:extLst>
                </a:gridCol>
                <a:gridCol w="252476">
                  <a:extLst>
                    <a:ext uri="{9D8B030D-6E8A-4147-A177-3AD203B41FA5}">
                      <a16:colId xmlns:a16="http://schemas.microsoft.com/office/drawing/2014/main" val="1535011615"/>
                    </a:ext>
                  </a:extLst>
                </a:gridCol>
              </a:tblGrid>
              <a:tr h="304800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Required Courses                                                          30 CREDITS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2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65783"/>
                  </a:ext>
                </a:extLst>
              </a:tr>
              <a:tr h="209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CET1179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Network Concepts &amp; Operating Systems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24105"/>
                  </a:ext>
                </a:extLst>
              </a:tr>
              <a:tr h="209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COP1000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Principles of Computer Programming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802820"/>
                  </a:ext>
                </a:extLst>
              </a:tr>
              <a:tr h="17985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COP2800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Programming  in Java </a:t>
                      </a: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(OOP)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453034"/>
                  </a:ext>
                </a:extLst>
              </a:tr>
              <a:tr h="17985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COP2805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Advanced Programming in Java (algorithms and data structures)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61199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COP2830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Web Programming 1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960283"/>
                  </a:ext>
                </a:extLst>
              </a:tr>
              <a:tr h="20473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CGS2100C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Computer Applications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128155"/>
                  </a:ext>
                </a:extLst>
              </a:tr>
              <a:tr h="20473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CGS2545C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Database Management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772540"/>
                  </a:ext>
                </a:extLst>
              </a:tr>
              <a:tr h="20473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CIS2321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Systems Analysis and Design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058601"/>
                  </a:ext>
                </a:extLst>
              </a:tr>
              <a:tr h="20473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CTS2445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Oracle Structured Query Language (SQL)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812972"/>
                  </a:ext>
                </a:extLst>
              </a:tr>
              <a:tr h="20473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301350"/>
                  </a:ext>
                </a:extLst>
              </a:tr>
              <a:tr h="23618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Choose 1: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636929"/>
                  </a:ext>
                </a:extLst>
              </a:tr>
              <a:tr h="2141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CIS2901C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Case Study in Business Programming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600346"/>
                  </a:ext>
                </a:extLst>
              </a:tr>
              <a:tr h="1410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283546"/>
                  </a:ext>
                </a:extLst>
              </a:tr>
              <a:tr h="2318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COP2949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Cooperative Education Internship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01244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EF79A40-3A84-4A90-A8AA-75ADA8F1AB4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934200" y="979993"/>
          <a:ext cx="3171013" cy="4847901"/>
        </p:xfrm>
        <a:graphic>
          <a:graphicData uri="http://schemas.openxmlformats.org/drawingml/2006/table">
            <a:tbl>
              <a:tblPr/>
              <a:tblGrid>
                <a:gridCol w="734995">
                  <a:extLst>
                    <a:ext uri="{9D8B030D-6E8A-4147-A177-3AD203B41FA5}">
                      <a16:colId xmlns:a16="http://schemas.microsoft.com/office/drawing/2014/main" val="2790931990"/>
                    </a:ext>
                  </a:extLst>
                </a:gridCol>
                <a:gridCol w="2158090">
                  <a:extLst>
                    <a:ext uri="{9D8B030D-6E8A-4147-A177-3AD203B41FA5}">
                      <a16:colId xmlns:a16="http://schemas.microsoft.com/office/drawing/2014/main" val="4285209490"/>
                    </a:ext>
                  </a:extLst>
                </a:gridCol>
                <a:gridCol w="277928">
                  <a:extLst>
                    <a:ext uri="{9D8B030D-6E8A-4147-A177-3AD203B41FA5}">
                      <a16:colId xmlns:a16="http://schemas.microsoft.com/office/drawing/2014/main" val="1943459805"/>
                    </a:ext>
                  </a:extLst>
                </a:gridCol>
              </a:tblGrid>
              <a:tr h="304800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Specialization Tracks                                              12 CREDITS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2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81375"/>
                  </a:ext>
                </a:extLst>
              </a:tr>
              <a:tr h="1966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NEW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 IST Simulation Specialization Track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280354"/>
                  </a:ext>
                </a:extLst>
              </a:tr>
              <a:tr h="1966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CAP2801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Simulation and Gaming Fundamentals I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502175"/>
                  </a:ext>
                </a:extLst>
              </a:tr>
              <a:tr h="18925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CAP2804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Simulation and Gaming Fundamentals II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578739"/>
                  </a:ext>
                </a:extLst>
              </a:tr>
              <a:tr h="16890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COP2224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C++ Programming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36663"/>
                  </a:ext>
                </a:extLst>
              </a:tr>
              <a:tr h="1602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CAP1760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Introduction to Data Analytics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95847"/>
                  </a:ext>
                </a:extLst>
              </a:tr>
              <a:tr h="1375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763049"/>
                  </a:ext>
                </a:extLst>
              </a:tr>
              <a:tr h="19227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 IST Programming Specialization Track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185045"/>
                  </a:ext>
                </a:extLst>
              </a:tr>
              <a:tr h="19227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Choose 12 credits from list of courses below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597202"/>
                  </a:ext>
                </a:extLst>
              </a:tr>
              <a:tr h="19227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COP2224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C++ Programming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79948"/>
                  </a:ext>
                </a:extLst>
              </a:tr>
              <a:tr h="19227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COP2360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C# Programming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167585"/>
                  </a:ext>
                </a:extLst>
              </a:tr>
              <a:tr h="2218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COP2047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Python Programming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665647"/>
                  </a:ext>
                </a:extLst>
              </a:tr>
              <a:tr h="20115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COP2836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Web Programming 2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04952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CAP1760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Introduction to Data Analytics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497810"/>
                  </a:ext>
                </a:extLst>
              </a:tr>
              <a:tr h="12881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382206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Web Development Specialization Track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1132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Choose 12 credits from list of courses below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440057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COP2047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Python Programming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207964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COP2831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Web Scripting and AJAX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476719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COP2833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Driven Websites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123023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COP2836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Web Programming 2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292971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CEN2724</a:t>
                      </a: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User Interface and User Experience Design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648460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405" marR="64405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290709"/>
                  </a:ext>
                </a:extLst>
              </a:tr>
            </a:tbl>
          </a:graphicData>
        </a:graphic>
      </p:graphicFrame>
      <p:sp>
        <p:nvSpPr>
          <p:cNvPr id="13" name="Control 3">
            <a:extLst>
              <a:ext uri="{FF2B5EF4-FFF2-40B4-BE49-F238E27FC236}">
                <a16:creationId xmlns:a16="http://schemas.microsoft.com/office/drawing/2014/main" id="{293698A2-4DE5-4B88-8425-989C0CE3B81A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0366376" y="4405313"/>
            <a:ext cx="3376613" cy="4816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9C2D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80285B0-C353-4E64-A3C6-A9D81F3B1B1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20878" y="4438413"/>
          <a:ext cx="3381121" cy="1312127"/>
        </p:xfrm>
        <a:graphic>
          <a:graphicData uri="http://schemas.openxmlformats.org/drawingml/2006/table">
            <a:tbl>
              <a:tblPr/>
              <a:tblGrid>
                <a:gridCol w="803053">
                  <a:extLst>
                    <a:ext uri="{9D8B030D-6E8A-4147-A177-3AD203B41FA5}">
                      <a16:colId xmlns:a16="http://schemas.microsoft.com/office/drawing/2014/main" val="678392596"/>
                    </a:ext>
                  </a:extLst>
                </a:gridCol>
                <a:gridCol w="2293628">
                  <a:extLst>
                    <a:ext uri="{9D8B030D-6E8A-4147-A177-3AD203B41FA5}">
                      <a16:colId xmlns:a16="http://schemas.microsoft.com/office/drawing/2014/main" val="3229441742"/>
                    </a:ext>
                  </a:extLst>
                </a:gridCol>
                <a:gridCol w="284440">
                  <a:extLst>
                    <a:ext uri="{9D8B030D-6E8A-4147-A177-3AD203B41FA5}">
                      <a16:colId xmlns:a16="http://schemas.microsoft.com/office/drawing/2014/main" val="1499146504"/>
                    </a:ext>
                  </a:extLst>
                </a:gridCol>
              </a:tblGrid>
              <a:tr h="232499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General Education                                                         18 CREDITS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2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682866"/>
                  </a:ext>
                </a:extLst>
              </a:tr>
              <a:tr h="17954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ENC1101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English 1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7179"/>
                  </a:ext>
                </a:extLst>
              </a:tr>
              <a:tr h="17954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ENC1102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English 2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983686"/>
                  </a:ext>
                </a:extLst>
              </a:tr>
              <a:tr h="181928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Social Science General Education Course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99998"/>
                  </a:ext>
                </a:extLst>
              </a:tr>
              <a:tr h="179540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Humanities General Education Course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245386"/>
                  </a:ext>
                </a:extLst>
              </a:tr>
              <a:tr h="179540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Mathematics General Education Course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714878"/>
                  </a:ext>
                </a:extLst>
              </a:tr>
              <a:tr h="179540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SPC1608              Introduction to Oral Communication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2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257349"/>
                  </a:ext>
                </a:extLst>
              </a:tr>
            </a:tbl>
          </a:graphicData>
        </a:graphic>
      </p:graphicFrame>
      <p:sp>
        <p:nvSpPr>
          <p:cNvPr id="15" name="Control 4">
            <a:extLst>
              <a:ext uri="{FF2B5EF4-FFF2-40B4-BE49-F238E27FC236}">
                <a16:creationId xmlns:a16="http://schemas.microsoft.com/office/drawing/2014/main" id="{B6AEC950-3253-4FD1-98E7-D7FA99A83A24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992922" y="10512790"/>
            <a:ext cx="3381375" cy="1312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9C2D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DEF3261-248F-4D15-B0DD-68E48735DF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934199" y="5838496"/>
          <a:ext cx="3171013" cy="258712"/>
        </p:xfrm>
        <a:graphic>
          <a:graphicData uri="http://schemas.openxmlformats.org/drawingml/2006/table">
            <a:tbl>
              <a:tblPr/>
              <a:tblGrid>
                <a:gridCol w="3171013">
                  <a:extLst>
                    <a:ext uri="{9D8B030D-6E8A-4147-A177-3AD203B41FA5}">
                      <a16:colId xmlns:a16="http://schemas.microsoft.com/office/drawing/2014/main" val="2357830664"/>
                    </a:ext>
                  </a:extLst>
                </a:gridCol>
              </a:tblGrid>
              <a:tr h="25871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DEGREE CREDITS                                60  CREDITS </a:t>
                      </a:r>
                      <a:endParaRPr lang="en-U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4864" marR="54864" marT="54864" marB="5486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2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134850"/>
                  </a:ext>
                </a:extLst>
              </a:tr>
            </a:tbl>
          </a:graphicData>
        </a:graphic>
      </p:graphicFrame>
      <p:sp>
        <p:nvSpPr>
          <p:cNvPr id="18" name="Control 5">
            <a:extLst>
              <a:ext uri="{FF2B5EF4-FFF2-40B4-BE49-F238E27FC236}">
                <a16:creationId xmlns:a16="http://schemas.microsoft.com/office/drawing/2014/main" id="{49AAFE77-9E7D-423A-AFE0-EA1E70E41A40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2638597" y="13149668"/>
            <a:ext cx="3171548" cy="2587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9C2D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3CAECA-C202-4151-B777-482B199D8B79}"/>
              </a:ext>
            </a:extLst>
          </p:cNvPr>
          <p:cNvSpPr txBox="1"/>
          <p:nvPr/>
        </p:nvSpPr>
        <p:spPr>
          <a:xfrm>
            <a:off x="2379848" y="6228775"/>
            <a:ext cx="4621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Notes: Simulation Specialization Track starts Fall 2018</a:t>
            </a:r>
          </a:p>
        </p:txBody>
      </p:sp>
    </p:spTree>
    <p:extLst>
      <p:ext uri="{BB962C8B-B14F-4D97-AF65-F5344CB8AC3E}">
        <p14:creationId xmlns:p14="http://schemas.microsoft.com/office/powerpoint/2010/main" val="136731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D44765-F3B6-4E1C-999B-8D5508F77674}"/>
              </a:ext>
            </a:extLst>
          </p:cNvPr>
          <p:cNvSpPr txBox="1">
            <a:spLocks/>
          </p:cNvSpPr>
          <p:nvPr/>
        </p:nvSpPr>
        <p:spPr>
          <a:xfrm>
            <a:off x="2732773" y="1497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BS Information Systems Technology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577D3E1-1113-4003-8853-78AD209A74A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16923" y="972147"/>
          <a:ext cx="3310255" cy="26117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63270">
                  <a:extLst>
                    <a:ext uri="{9D8B030D-6E8A-4147-A177-3AD203B41FA5}">
                      <a16:colId xmlns:a16="http://schemas.microsoft.com/office/drawing/2014/main" val="3626705230"/>
                    </a:ext>
                  </a:extLst>
                </a:gridCol>
                <a:gridCol w="2293620">
                  <a:extLst>
                    <a:ext uri="{9D8B030D-6E8A-4147-A177-3AD203B41FA5}">
                      <a16:colId xmlns:a16="http://schemas.microsoft.com/office/drawing/2014/main" val="1125093480"/>
                    </a:ext>
                  </a:extLst>
                </a:gridCol>
                <a:gridCol w="253365">
                  <a:extLst>
                    <a:ext uri="{9D8B030D-6E8A-4147-A177-3AD203B41FA5}">
                      <a16:colId xmlns:a16="http://schemas.microsoft.com/office/drawing/2014/main" val="126459978"/>
                    </a:ext>
                  </a:extLst>
                </a:gridCol>
              </a:tblGrid>
              <a:tr h="230505">
                <a:tc gridSpan="3">
                  <a:txBody>
                    <a:bodyPr/>
                    <a:lstStyle/>
                    <a:p>
                      <a:pPr marL="64770" marR="0">
                        <a:spcBef>
                          <a:spcPts val="330"/>
                        </a:spcBef>
                        <a:spcAft>
                          <a:spcPts val="0"/>
                        </a:spcAft>
                        <a:tabLst>
                          <a:tab pos="2184400" algn="l"/>
                        </a:tabLs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GENERAL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EDUCATION	36</a:t>
                      </a: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CREDITS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46948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6477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ENC 1101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English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I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58967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4770" marR="0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ENC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1102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English</a:t>
                      </a: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543690"/>
                  </a:ext>
                </a:extLst>
              </a:tr>
              <a:tr h="170180">
                <a:tc>
                  <a:txBody>
                    <a:bodyPr/>
                    <a:lstStyle/>
                    <a:p>
                      <a:pPr marL="64770" marR="0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SPC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1608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Intro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to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 Oral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Communication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488101"/>
                  </a:ext>
                </a:extLst>
              </a:tr>
              <a:tr h="266065">
                <a:tc>
                  <a:txBody>
                    <a:bodyPr/>
                    <a:lstStyle/>
                    <a:p>
                      <a:pPr marL="64770" marR="0">
                        <a:lnSpc>
                          <a:spcPts val="10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MAC</a:t>
                      </a:r>
                      <a:r>
                        <a:rPr lang="en-US" sz="900" spc="-1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1105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83820">
                        <a:lnSpc>
                          <a:spcPts val="103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College Algebra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r>
                        <a:rPr lang="en-US" sz="900" spc="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higher level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MAC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 prefix</a:t>
                      </a:r>
                      <a:r>
                        <a:rPr lang="en-US" sz="900" spc="16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course*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145212"/>
                  </a:ext>
                </a:extLst>
              </a:tr>
              <a:tr h="446405">
                <a:tc>
                  <a:txBody>
                    <a:bodyPr/>
                    <a:lstStyle/>
                    <a:p>
                      <a:pPr marL="64770" marR="0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STA 2023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128905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Statistical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Methods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r>
                        <a:rPr lang="en-US" sz="9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higher level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 err="1">
                          <a:solidFill>
                            <a:schemeClr val="tx1"/>
                          </a:solidFill>
                          <a:effectLst/>
                        </a:rPr>
                        <a:t>statis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900" spc="2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tics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 course;</a:t>
                      </a:r>
                      <a:r>
                        <a:rPr lang="en-US" sz="90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MAC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 1114</a:t>
                      </a: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Trigonometry</a:t>
                      </a: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r>
                        <a:rPr lang="en-US" sz="900" spc="14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higher level</a:t>
                      </a:r>
                      <a:r>
                        <a:rPr lang="en-US" sz="900" spc="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mathematics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course**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014457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120015" algn="ctr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ECO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229235" algn="ctr">
                        <a:lnSpc>
                          <a:spcPts val="10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120015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ECO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0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Principles of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Economics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(MACRO)*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660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Principles of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Economics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(MICRO)*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660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278763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L="6477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Social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Science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530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477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Humanities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743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6477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History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335075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6477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Science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14081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2AB0B21-2937-42EE-9300-44A84F6B261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16923" y="3802962"/>
          <a:ext cx="3372485" cy="17354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435">
                  <a:extLst>
                    <a:ext uri="{9D8B030D-6E8A-4147-A177-3AD203B41FA5}">
                      <a16:colId xmlns:a16="http://schemas.microsoft.com/office/drawing/2014/main" val="3407749929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667465073"/>
                    </a:ext>
                  </a:extLst>
                </a:gridCol>
                <a:gridCol w="2317115">
                  <a:extLst>
                    <a:ext uri="{9D8B030D-6E8A-4147-A177-3AD203B41FA5}">
                      <a16:colId xmlns:a16="http://schemas.microsoft.com/office/drawing/2014/main" val="1722745718"/>
                    </a:ext>
                  </a:extLst>
                </a:gridCol>
                <a:gridCol w="305435">
                  <a:extLst>
                    <a:ext uri="{9D8B030D-6E8A-4147-A177-3AD203B41FA5}">
                      <a16:colId xmlns:a16="http://schemas.microsoft.com/office/drawing/2014/main" val="2647702011"/>
                    </a:ext>
                  </a:extLst>
                </a:gridCol>
              </a:tblGrid>
              <a:tr h="168910">
                <a:tc gridSpan="4">
                  <a:txBody>
                    <a:bodyPr/>
                    <a:lstStyle/>
                    <a:p>
                      <a:pPr marL="118110" marR="0">
                        <a:spcBef>
                          <a:spcPts val="85"/>
                        </a:spcBef>
                        <a:spcAft>
                          <a:spcPts val="0"/>
                        </a:spcAft>
                        <a:tabLst>
                          <a:tab pos="2325370" algn="l"/>
                        </a:tabLst>
                      </a:pP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IST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PREREQUISITES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(all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tracks)	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CREDITS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6192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CET</a:t>
                      </a: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1179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Network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Concepts and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Operating</a:t>
                      </a:r>
                      <a:r>
                        <a:rPr lang="en-US" sz="900" spc="-2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Systems**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99328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CET</a:t>
                      </a: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1600C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Cisco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Networking Fundamentals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**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58392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COP 1000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Principles</a:t>
                      </a:r>
                      <a:r>
                        <a:rPr lang="en-US" sz="9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Computer</a:t>
                      </a:r>
                      <a:r>
                        <a:rPr lang="en-US" sz="90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Programming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996054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CGS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2545C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Data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Base Management**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476289"/>
                  </a:ext>
                </a:extLst>
              </a:tr>
              <a:tr h="199390">
                <a:tc gridSpan="4">
                  <a:txBody>
                    <a:bodyPr/>
                    <a:lstStyle/>
                    <a:p>
                      <a:pPr marL="118110" marR="0">
                        <a:lnSpc>
                          <a:spcPts val="10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64105" algn="l"/>
                        </a:tabLst>
                      </a:pPr>
                      <a:r>
                        <a:rPr lang="en-US" sz="900" u="sng" spc="-225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spc="-5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Prog</a:t>
                      </a:r>
                      <a:r>
                        <a:rPr lang="en-US" sz="900" u="sng" spc="-22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spc="-5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ra</a:t>
                      </a:r>
                      <a:r>
                        <a:rPr lang="en-US" sz="900" u="sng" spc="-22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spc="-1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mmi</a:t>
                      </a:r>
                      <a:r>
                        <a:rPr lang="en-US" sz="900" u="sng" spc="-215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spc="-5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ng</a:t>
                      </a:r>
                      <a:r>
                        <a:rPr lang="en-US" sz="900" u="sng" spc="5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</a:t>
                      </a:r>
                      <a:r>
                        <a:rPr lang="en-US" sz="900" u="sng" spc="-5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pe</a:t>
                      </a:r>
                      <a:r>
                        <a:rPr lang="en-US" sz="900" u="sng" spc="-22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spc="-5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ciali</a:t>
                      </a:r>
                      <a:r>
                        <a:rPr lang="en-US" sz="900" u="sng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z</a:t>
                      </a:r>
                      <a:r>
                        <a:rPr lang="en-US" sz="900" u="sng" spc="-22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spc="-5" dirty="0" err="1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atio</a:t>
                      </a:r>
                      <a:r>
                        <a:rPr lang="en-US" sz="900" u="sng" spc="-22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	</a:t>
                      </a:r>
                      <a:r>
                        <a:rPr lang="en-US" sz="900" u="sng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</a:t>
                      </a:r>
                      <a:r>
                        <a:rPr lang="en-US" sz="900" u="sng" spc="5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en-US" sz="900" u="sng" spc="-5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CREDITS</a:t>
                      </a:r>
                      <a:r>
                        <a:rPr lang="en-US" sz="900" u="sng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593625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COP 2800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Programming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</a:t>
                      </a: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Java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28352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COP 2805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Advanced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Programming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in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Java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338610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CGS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2100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Office Applications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8862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2ACFA12-AB70-4C90-B34D-E086D85C083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16922" y="5757477"/>
          <a:ext cx="3310255" cy="6136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14705">
                  <a:extLst>
                    <a:ext uri="{9D8B030D-6E8A-4147-A177-3AD203B41FA5}">
                      <a16:colId xmlns:a16="http://schemas.microsoft.com/office/drawing/2014/main" val="3566848245"/>
                    </a:ext>
                  </a:extLst>
                </a:gridCol>
                <a:gridCol w="2192655">
                  <a:extLst>
                    <a:ext uri="{9D8B030D-6E8A-4147-A177-3AD203B41FA5}">
                      <a16:colId xmlns:a16="http://schemas.microsoft.com/office/drawing/2014/main" val="751255688"/>
                    </a:ext>
                  </a:extLst>
                </a:gridCol>
                <a:gridCol w="302895">
                  <a:extLst>
                    <a:ext uri="{9D8B030D-6E8A-4147-A177-3AD203B41FA5}">
                      <a16:colId xmlns:a16="http://schemas.microsoft.com/office/drawing/2014/main" val="143875293"/>
                    </a:ext>
                  </a:extLst>
                </a:gridCol>
              </a:tblGrid>
              <a:tr h="206375">
                <a:tc gridSpan="3">
                  <a:txBody>
                    <a:bodyPr/>
                    <a:lstStyle/>
                    <a:p>
                      <a:pPr marL="64770" marR="0">
                        <a:spcBef>
                          <a:spcPts val="240"/>
                        </a:spcBef>
                        <a:spcAft>
                          <a:spcPts val="0"/>
                        </a:spcAft>
                        <a:tabLst>
                          <a:tab pos="2180590" algn="l"/>
                        </a:tabLs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ELECTIVES	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 CREDITS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466845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marL="64770" marR="0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Electives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6040" marR="108585">
                        <a:lnSpc>
                          <a:spcPct val="9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Any</a:t>
                      </a:r>
                      <a:r>
                        <a:rPr lang="en-US" sz="900" spc="-2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College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Credit Course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 (excluding</a:t>
                      </a:r>
                      <a:r>
                        <a:rPr lang="en-US" sz="900" spc="12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courses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with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 number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beginning</a:t>
                      </a:r>
                      <a:r>
                        <a:rPr lang="en-US" sz="900" spc="-2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with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zero)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0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315519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DB1B1AE-97A2-4BE2-88A4-EAA7CA485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17614"/>
              </p:ext>
            </p:extLst>
          </p:nvPr>
        </p:nvGraphicFramePr>
        <p:xfrm>
          <a:off x="7071193" y="972147"/>
          <a:ext cx="3251006" cy="44625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85059">
                  <a:extLst>
                    <a:ext uri="{9D8B030D-6E8A-4147-A177-3AD203B41FA5}">
                      <a16:colId xmlns:a16="http://schemas.microsoft.com/office/drawing/2014/main" val="3689471715"/>
                    </a:ext>
                  </a:extLst>
                </a:gridCol>
                <a:gridCol w="2090460">
                  <a:extLst>
                    <a:ext uri="{9D8B030D-6E8A-4147-A177-3AD203B41FA5}">
                      <a16:colId xmlns:a16="http://schemas.microsoft.com/office/drawing/2014/main" val="1231112731"/>
                    </a:ext>
                  </a:extLst>
                </a:gridCol>
                <a:gridCol w="307320">
                  <a:extLst>
                    <a:ext uri="{9D8B030D-6E8A-4147-A177-3AD203B41FA5}">
                      <a16:colId xmlns:a16="http://schemas.microsoft.com/office/drawing/2014/main" val="3269548886"/>
                    </a:ext>
                  </a:extLst>
                </a:gridCol>
                <a:gridCol w="68167">
                  <a:extLst>
                    <a:ext uri="{9D8B030D-6E8A-4147-A177-3AD203B41FA5}">
                      <a16:colId xmlns:a16="http://schemas.microsoft.com/office/drawing/2014/main" val="2406424439"/>
                    </a:ext>
                  </a:extLst>
                </a:gridCol>
              </a:tblGrid>
              <a:tr h="175530">
                <a:tc gridSpan="3">
                  <a:txBody>
                    <a:bodyPr/>
                    <a:lstStyle/>
                    <a:p>
                      <a:pPr marL="65405" marR="0">
                        <a:spcBef>
                          <a:spcPts val="185"/>
                        </a:spcBef>
                        <a:spcAft>
                          <a:spcPts val="0"/>
                        </a:spcAft>
                        <a:tabLst>
                          <a:tab pos="2187575" algn="l"/>
                        </a:tabLst>
                      </a:pP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IST UPPER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DIVISION	45</a:t>
                      </a: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CREDITS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591301"/>
                  </a:ext>
                </a:extLst>
              </a:tr>
              <a:tr h="223816">
                <a:tc gridSpan="3">
                  <a:txBody>
                    <a:bodyPr/>
                    <a:lstStyle/>
                    <a:p>
                      <a:pPr marL="65405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Core Courses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 (27</a:t>
                      </a:r>
                      <a:r>
                        <a:rPr lang="en-US" sz="90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credits)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378298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CDA</a:t>
                      </a:r>
                      <a:r>
                        <a:rPr lang="en-US" sz="900" spc="-1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3100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Introduction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to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Computer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Architecture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4896034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CNT</a:t>
                      </a: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4504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Computer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Networks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and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Distributed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Processing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115582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COP 3703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Database Design/Architecture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230470"/>
                  </a:ext>
                </a:extLst>
              </a:tr>
              <a:tr h="219271">
                <a:tc>
                  <a:txBody>
                    <a:bodyPr/>
                    <a:lstStyle/>
                    <a:p>
                      <a:pPr marL="52070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CIS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3360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Principles</a:t>
                      </a:r>
                      <a:r>
                        <a:rPr lang="en-US" sz="900" spc="-1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Security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59933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COT</a:t>
                      </a: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3103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Discrete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Computational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Analysis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703831"/>
                  </a:ext>
                </a:extLst>
              </a:tr>
              <a:tr h="219271">
                <a:tc>
                  <a:txBody>
                    <a:bodyPr/>
                    <a:lstStyle/>
                    <a:p>
                      <a:pPr marL="52070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CET</a:t>
                      </a: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3505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Computer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Operating Systems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031863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ISM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3113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Information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Systems</a:t>
                      </a:r>
                      <a:r>
                        <a:rPr lang="en-US" sz="900" spc="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Analysis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and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Design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212382"/>
                  </a:ext>
                </a:extLst>
              </a:tr>
              <a:tr h="219271">
                <a:tc>
                  <a:txBody>
                    <a:bodyPr/>
                    <a:lstStyle/>
                    <a:p>
                      <a:pPr marL="52070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ISM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4314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Project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3057"/>
                  </a:ext>
                </a:extLst>
              </a:tr>
              <a:tr h="221543">
                <a:tc>
                  <a:txBody>
                    <a:bodyPr/>
                    <a:lstStyle/>
                    <a:p>
                      <a:pPr marL="52070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CIS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4891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Capstone</a:t>
                      </a:r>
                      <a:r>
                        <a:rPr lang="en-US" sz="900" spc="-1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Project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280959"/>
                  </a:ext>
                </a:extLst>
              </a:tr>
              <a:tr h="218703">
                <a:tc gridSpan="3">
                  <a:txBody>
                    <a:bodyPr/>
                    <a:lstStyle/>
                    <a:p>
                      <a:pPr marL="52070" marR="0">
                        <a:spcBef>
                          <a:spcPts val="415"/>
                        </a:spcBef>
                        <a:spcAft>
                          <a:spcPts val="0"/>
                        </a:spcAft>
                      </a:pP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Simulation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Track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(18</a:t>
                      </a:r>
                      <a:r>
                        <a:rPr lang="en-US" sz="900" spc="-5" dirty="0">
                          <a:solidFill>
                            <a:schemeClr val="tx1"/>
                          </a:solidFill>
                          <a:effectLst/>
                        </a:rPr>
                        <a:t> credits) </a:t>
                      </a: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NEW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735065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CEN 3024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Software Development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I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50421"/>
                  </a:ext>
                </a:extLst>
              </a:tr>
              <a:tr h="219271">
                <a:tc>
                  <a:txBody>
                    <a:bodyPr/>
                    <a:lstStyle/>
                    <a:p>
                      <a:pPr marL="520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CEN 4025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Software Development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II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500153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CEN 4333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Advanced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Database Development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942201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CEN 4802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Software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Integration,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Configuration,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Testing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647288"/>
                  </a:ext>
                </a:extLst>
              </a:tr>
              <a:tr h="218703">
                <a:tc>
                  <a:txBody>
                    <a:bodyPr/>
                    <a:lstStyle/>
                    <a:p>
                      <a:pPr marL="52070" marR="0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COP 3XXX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Simulation Software Design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669830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COP 3XXX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Continuous Simulation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008419"/>
                  </a:ext>
                </a:extLst>
              </a:tr>
              <a:tr h="219839">
                <a:tc>
                  <a:txBody>
                    <a:bodyPr/>
                    <a:lstStyle/>
                    <a:p>
                      <a:pPr marL="52070" marR="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ELECTIVES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900" spc="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CREDITS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700240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5270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solidFill>
                            <a:schemeClr val="tx1"/>
                          </a:solidFill>
                          <a:effectLst/>
                        </a:rPr>
                        <a:t>Elective Courses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(any</a:t>
                      </a:r>
                      <a:r>
                        <a:rPr lang="en-US" sz="900" spc="-2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upper or </a:t>
                      </a:r>
                      <a:r>
                        <a:rPr lang="en-US" sz="900" spc="-10">
                          <a:solidFill>
                            <a:schemeClr val="tx1"/>
                          </a:solidFill>
                          <a:effectLst/>
                        </a:rPr>
                        <a:t>lower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 division)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23727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7B687A5-6856-4F3E-961A-11403CB7DEDD}"/>
              </a:ext>
            </a:extLst>
          </p:cNvPr>
          <p:cNvSpPr txBox="1"/>
          <p:nvPr/>
        </p:nvSpPr>
        <p:spPr>
          <a:xfrm>
            <a:off x="7071193" y="5973288"/>
            <a:ext cx="183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Total Credits: 120</a:t>
            </a:r>
          </a:p>
        </p:txBody>
      </p:sp>
    </p:spTree>
    <p:extLst>
      <p:ext uri="{BB962C8B-B14F-4D97-AF65-F5344CB8AC3E}">
        <p14:creationId xmlns:p14="http://schemas.microsoft.com/office/powerpoint/2010/main" val="354954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>
            <a:extLst>
              <a:ext uri="{FF2B5EF4-FFF2-40B4-BE49-F238E27FC236}">
                <a16:creationId xmlns:a16="http://schemas.microsoft.com/office/drawing/2014/main" id="{03CC99F7-C96D-42A5-9509-8CAE75026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737" y="1068531"/>
            <a:ext cx="7354788" cy="5676653"/>
          </a:xfrm>
          <a:prstGeom prst="rect">
            <a:avLst/>
          </a:prstGeom>
        </p:spPr>
      </p:pic>
      <p:sp>
        <p:nvSpPr>
          <p:cNvPr id="86" name="Title 1">
            <a:extLst>
              <a:ext uri="{FF2B5EF4-FFF2-40B4-BE49-F238E27FC236}">
                <a16:creationId xmlns:a16="http://schemas.microsoft.com/office/drawing/2014/main" id="{4FEBB5C0-EFFC-43A6-A308-97764FB2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127" y="28875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Collaboration Pathway for Education and Simulation Industry</a:t>
            </a:r>
          </a:p>
        </p:txBody>
      </p:sp>
    </p:spTree>
    <p:extLst>
      <p:ext uri="{BB962C8B-B14F-4D97-AF65-F5344CB8AC3E}">
        <p14:creationId xmlns:p14="http://schemas.microsoft.com/office/powerpoint/2010/main" val="3794126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773" y="2272726"/>
            <a:ext cx="3713822" cy="14252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255" y="2955037"/>
            <a:ext cx="2749296" cy="1755648"/>
          </a:xfrm>
          <a:prstGeom prst="rect">
            <a:avLst/>
          </a:prstGeom>
        </p:spPr>
      </p:pic>
      <p:cxnSp>
        <p:nvCxnSpPr>
          <p:cNvPr id="7" name="Curved Connector 6"/>
          <p:cNvCxnSpPr/>
          <p:nvPr/>
        </p:nvCxnSpPr>
        <p:spPr>
          <a:xfrm>
            <a:off x="5200973" y="3157418"/>
            <a:ext cx="1399904" cy="550492"/>
          </a:xfrm>
          <a:prstGeom prst="curvedConnector3">
            <a:avLst/>
          </a:prstGeom>
          <a:ln w="889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96528" y="3762309"/>
            <a:ext cx="5262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Earn Bachelor of Science  (BS) in Information Systems Technology</a:t>
            </a:r>
            <a:endParaRPr lang="en-US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B9B7D9-09BC-4AD5-9DA9-A05D95995096}"/>
              </a:ext>
            </a:extLst>
          </p:cNvPr>
          <p:cNvSpPr/>
          <p:nvPr/>
        </p:nvSpPr>
        <p:spPr>
          <a:xfrm>
            <a:off x="6521499" y="4819484"/>
            <a:ext cx="46392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Earn Master of Science  (BS) in Modeling and Simulation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94385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198" y="1780039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817" y="5213717"/>
            <a:ext cx="10515600" cy="50368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Contact: Dr. Gaught, gaughtw@seminolestate.edu</a:t>
            </a:r>
          </a:p>
        </p:txBody>
      </p:sp>
    </p:spTree>
    <p:extLst>
      <p:ext uri="{BB962C8B-B14F-4D97-AF65-F5344CB8AC3E}">
        <p14:creationId xmlns:p14="http://schemas.microsoft.com/office/powerpoint/2010/main" val="3147626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2.24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700</Words>
  <Application>Microsoft Office PowerPoint</Application>
  <PresentationFormat>Widescreen</PresentationFormat>
  <Paragraphs>290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Custom Design</vt:lpstr>
      <vt:lpstr>New Simulation Specializations for AS and BS Degrees</vt:lpstr>
      <vt:lpstr>Simulation Specializations to be offered Fall 18 Term</vt:lpstr>
      <vt:lpstr>AS Computer Programming and Analysis</vt:lpstr>
      <vt:lpstr>PowerPoint Presentation</vt:lpstr>
      <vt:lpstr>Collaboration Pathway for Education and Simulation Industry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E Lundy</dc:creator>
  <cp:lastModifiedBy>Henry Okraski</cp:lastModifiedBy>
  <cp:revision>82</cp:revision>
  <dcterms:created xsi:type="dcterms:W3CDTF">2016-02-11T14:37:50Z</dcterms:created>
  <dcterms:modified xsi:type="dcterms:W3CDTF">2018-05-03T01:47:41Z</dcterms:modified>
</cp:coreProperties>
</file>