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02" y="4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999102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360475" y="201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Hagerty High School Modeling and Simulation</a:t>
            </a:r>
            <a:endParaRPr/>
          </a:p>
          <a:p>
            <a:pPr marL="0" lvl="0" indent="0" algn="ctr">
              <a:spcBef>
                <a:spcPts val="0"/>
              </a:spcBef>
              <a:spcAft>
                <a:spcPts val="0"/>
              </a:spcAft>
              <a:buNone/>
            </a:pPr>
            <a:r>
              <a:rPr lang="en" sz="2600"/>
              <a:t>2017-2018 Program Update</a:t>
            </a:r>
            <a:endParaRPr sz="2600"/>
          </a:p>
        </p:txBody>
      </p:sp>
      <p:sp>
        <p:nvSpPr>
          <p:cNvPr id="55" name="Shape 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56" name="Shape 56"/>
          <p:cNvPicPr preferRelativeResize="0"/>
          <p:nvPr/>
        </p:nvPicPr>
        <p:blipFill>
          <a:blip r:embed="rId3">
            <a:alphaModFix/>
          </a:blip>
          <a:stretch>
            <a:fillRect/>
          </a:stretch>
        </p:blipFill>
        <p:spPr>
          <a:xfrm>
            <a:off x="2659913" y="1292323"/>
            <a:ext cx="4116821" cy="3032202"/>
          </a:xfrm>
          <a:prstGeom prst="rect">
            <a:avLst/>
          </a:prstGeom>
          <a:noFill/>
          <a:ln>
            <a:noFill/>
          </a:ln>
        </p:spPr>
      </p:pic>
      <p:pic>
        <p:nvPicPr>
          <p:cNvPr id="57" name="Shape 57"/>
          <p:cNvPicPr preferRelativeResize="0"/>
          <p:nvPr/>
        </p:nvPicPr>
        <p:blipFill>
          <a:blip r:embed="rId4">
            <a:alphaModFix/>
          </a:blip>
          <a:stretch>
            <a:fillRect/>
          </a:stretch>
        </p:blipFill>
        <p:spPr>
          <a:xfrm>
            <a:off x="276362" y="1152477"/>
            <a:ext cx="2665974" cy="2221325"/>
          </a:xfrm>
          <a:prstGeom prst="rect">
            <a:avLst/>
          </a:prstGeom>
          <a:noFill/>
          <a:ln>
            <a:noFill/>
          </a:ln>
        </p:spPr>
      </p:pic>
      <p:pic>
        <p:nvPicPr>
          <p:cNvPr id="58" name="Shape 58"/>
          <p:cNvPicPr preferRelativeResize="0"/>
          <p:nvPr/>
        </p:nvPicPr>
        <p:blipFill>
          <a:blip r:embed="rId5">
            <a:alphaModFix/>
          </a:blip>
          <a:stretch>
            <a:fillRect/>
          </a:stretch>
        </p:blipFill>
        <p:spPr>
          <a:xfrm>
            <a:off x="243850" y="3015946"/>
            <a:ext cx="2698476" cy="1517927"/>
          </a:xfrm>
          <a:prstGeom prst="rect">
            <a:avLst/>
          </a:prstGeom>
          <a:noFill/>
          <a:ln>
            <a:noFill/>
          </a:ln>
        </p:spPr>
      </p:pic>
      <p:pic>
        <p:nvPicPr>
          <p:cNvPr id="59" name="Shape 59"/>
          <p:cNvPicPr preferRelativeResize="0"/>
          <p:nvPr/>
        </p:nvPicPr>
        <p:blipFill rotWithShape="1">
          <a:blip r:embed="rId6">
            <a:alphaModFix/>
          </a:blip>
          <a:srcRect l="9812" r="24246"/>
          <a:stretch/>
        </p:blipFill>
        <p:spPr>
          <a:xfrm>
            <a:off x="6468576" y="1152477"/>
            <a:ext cx="2328571" cy="1986360"/>
          </a:xfrm>
          <a:prstGeom prst="rect">
            <a:avLst/>
          </a:prstGeom>
          <a:noFill/>
          <a:ln>
            <a:noFill/>
          </a:ln>
        </p:spPr>
      </p:pic>
      <p:pic>
        <p:nvPicPr>
          <p:cNvPr id="60" name="Shape 60"/>
          <p:cNvPicPr preferRelativeResize="0"/>
          <p:nvPr/>
        </p:nvPicPr>
        <p:blipFill rotWithShape="1">
          <a:blip r:embed="rId7">
            <a:alphaModFix/>
          </a:blip>
          <a:srcRect r="20760"/>
          <a:stretch/>
        </p:blipFill>
        <p:spPr>
          <a:xfrm>
            <a:off x="6468580" y="2890974"/>
            <a:ext cx="2363720" cy="1677900"/>
          </a:xfrm>
          <a:prstGeom prst="rect">
            <a:avLst/>
          </a:prstGeom>
          <a:noFill/>
          <a:ln>
            <a:noFill/>
          </a:ln>
        </p:spPr>
      </p:pic>
      <p:sp>
        <p:nvSpPr>
          <p:cNvPr id="61" name="Shape 61"/>
          <p:cNvSpPr txBox="1"/>
          <p:nvPr/>
        </p:nvSpPr>
        <p:spPr>
          <a:xfrm>
            <a:off x="2510625" y="4324525"/>
            <a:ext cx="4415400" cy="51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lgn="ctr">
              <a:spcBef>
                <a:spcPts val="0"/>
              </a:spcBef>
              <a:spcAft>
                <a:spcPts val="0"/>
              </a:spcAft>
              <a:buNone/>
            </a:pPr>
            <a:r>
              <a:rPr lang="en">
                <a:solidFill>
                  <a:srgbClr val="D9D9D9"/>
                </a:solidFill>
              </a:rPr>
              <a:t>Lindsey Spalding </a:t>
            </a:r>
            <a:endParaRPr>
              <a:solidFill>
                <a:srgbClr val="D9D9D9"/>
              </a:solidFill>
            </a:endParaRPr>
          </a:p>
          <a:p>
            <a:pPr marL="0" lvl="0" indent="0" algn="ctr">
              <a:spcBef>
                <a:spcPts val="0"/>
              </a:spcBef>
              <a:spcAft>
                <a:spcPts val="0"/>
              </a:spcAft>
              <a:buNone/>
            </a:pPr>
            <a:r>
              <a:rPr lang="en" sz="1800" b="1">
                <a:solidFill>
                  <a:srgbClr val="D9D9D9"/>
                </a:solidFill>
              </a:rPr>
              <a:t>Lindsey_spalding@scps.k12.fl.us</a:t>
            </a:r>
            <a:endParaRPr sz="1800" b="1">
              <a:solidFill>
                <a:srgbClr val="D9D9D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a:blip r:embed="rId3">
            <a:alphaModFix/>
          </a:blip>
          <a:stretch>
            <a:fillRect/>
          </a:stretch>
        </p:blipFill>
        <p:spPr>
          <a:xfrm>
            <a:off x="152400" y="152400"/>
            <a:ext cx="8839202" cy="1882530"/>
          </a:xfrm>
          <a:prstGeom prst="rect">
            <a:avLst/>
          </a:prstGeom>
          <a:noFill/>
          <a:ln>
            <a:noFill/>
          </a:ln>
        </p:spPr>
      </p:pic>
      <p:pic>
        <p:nvPicPr>
          <p:cNvPr id="146" name="Shape 146"/>
          <p:cNvPicPr preferRelativeResize="0"/>
          <p:nvPr/>
        </p:nvPicPr>
        <p:blipFill>
          <a:blip r:embed="rId4">
            <a:alphaModFix/>
          </a:blip>
          <a:stretch>
            <a:fillRect/>
          </a:stretch>
        </p:blipFill>
        <p:spPr>
          <a:xfrm>
            <a:off x="152400" y="2187330"/>
            <a:ext cx="4977415" cy="2803770"/>
          </a:xfrm>
          <a:prstGeom prst="rect">
            <a:avLst/>
          </a:prstGeom>
          <a:noFill/>
          <a:ln>
            <a:noFill/>
          </a:ln>
        </p:spPr>
      </p:pic>
      <p:pic>
        <p:nvPicPr>
          <p:cNvPr id="147" name="Shape 147"/>
          <p:cNvPicPr preferRelativeResize="0"/>
          <p:nvPr/>
        </p:nvPicPr>
        <p:blipFill>
          <a:blip r:embed="rId5">
            <a:alphaModFix/>
          </a:blip>
          <a:stretch>
            <a:fillRect/>
          </a:stretch>
        </p:blipFill>
        <p:spPr>
          <a:xfrm>
            <a:off x="5282215" y="2902218"/>
            <a:ext cx="3709385" cy="2088884"/>
          </a:xfrm>
          <a:prstGeom prst="rect">
            <a:avLst/>
          </a:prstGeom>
          <a:noFill/>
          <a:ln>
            <a:noFill/>
          </a:ln>
        </p:spPr>
      </p:pic>
      <p:sp>
        <p:nvSpPr>
          <p:cNvPr id="148" name="Shape 148"/>
          <p:cNvSpPr txBox="1"/>
          <p:nvPr/>
        </p:nvSpPr>
        <p:spPr>
          <a:xfrm>
            <a:off x="5134263" y="2034925"/>
            <a:ext cx="4005300" cy="855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600">
                <a:solidFill>
                  <a:srgbClr val="F3F3F3"/>
                </a:solidFill>
              </a:rPr>
              <a:t>Thank you Ed Deagan - The Bird Dog and the I/ITSEC paper committee!</a:t>
            </a:r>
            <a:endParaRPr sz="1600">
              <a:solidFill>
                <a:srgbClr val="F3F3F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269075" y="268225"/>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br>
              <a:rPr lang="en"/>
            </a:br>
            <a:endParaRPr/>
          </a:p>
          <a:p>
            <a:pPr marL="0" lvl="0" indent="0">
              <a:spcBef>
                <a:spcPts val="0"/>
              </a:spcBef>
              <a:spcAft>
                <a:spcPts val="0"/>
              </a:spcAft>
              <a:buNone/>
            </a:pPr>
            <a:r>
              <a:rPr lang="en"/>
              <a:t>Thank you for Scholarship Opportunities!</a:t>
            </a:r>
            <a:endParaRPr/>
          </a:p>
          <a:p>
            <a:pPr marL="0" lvl="0" indent="0" algn="l" rtl="0">
              <a:spcBef>
                <a:spcPts val="0"/>
              </a:spcBef>
              <a:spcAft>
                <a:spcPts val="0"/>
              </a:spcAft>
              <a:buNone/>
            </a:pPr>
            <a:endParaRPr/>
          </a:p>
          <a:p>
            <a:pPr marL="457200" lvl="0" indent="-457200" rtl="0">
              <a:spcBef>
                <a:spcPts val="0"/>
              </a:spcBef>
              <a:spcAft>
                <a:spcPts val="0"/>
              </a:spcAft>
              <a:buSzPts val="3600"/>
              <a:buChar char="●"/>
            </a:pPr>
            <a:r>
              <a:rPr lang="en"/>
              <a:t>NCS for $1000.00 !</a:t>
            </a:r>
            <a:endParaRPr/>
          </a:p>
          <a:p>
            <a:pPr marL="0" lvl="0" indent="0" rtl="0">
              <a:spcBef>
                <a:spcPts val="0"/>
              </a:spcBef>
              <a:spcAft>
                <a:spcPts val="0"/>
              </a:spcAft>
              <a:buNone/>
            </a:pPr>
            <a:endParaRPr/>
          </a:p>
          <a:p>
            <a:pPr marL="457200" lvl="0" indent="-457200" rtl="0">
              <a:spcBef>
                <a:spcPts val="0"/>
              </a:spcBef>
              <a:spcAft>
                <a:spcPts val="0"/>
              </a:spcAft>
              <a:buSzPts val="3600"/>
              <a:buChar char="●"/>
            </a:pPr>
            <a:r>
              <a:rPr lang="en"/>
              <a:t>Cole Engineering for Judging Senior Projects and Awarding Scholarship Money!</a:t>
            </a:r>
            <a:endParaRPr/>
          </a:p>
          <a:p>
            <a:pPr marL="0" lvl="0" indent="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892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Engaging and Inspiring the Next Generation!</a:t>
            </a:r>
            <a:endParaRPr/>
          </a:p>
        </p:txBody>
      </p:sp>
      <p:pic>
        <p:nvPicPr>
          <p:cNvPr id="159" name="Shape 159"/>
          <p:cNvPicPr preferRelativeResize="0"/>
          <p:nvPr/>
        </p:nvPicPr>
        <p:blipFill>
          <a:blip r:embed="rId3">
            <a:alphaModFix/>
          </a:blip>
          <a:stretch>
            <a:fillRect/>
          </a:stretch>
        </p:blipFill>
        <p:spPr>
          <a:xfrm>
            <a:off x="0" y="661975"/>
            <a:ext cx="6314626" cy="3557451"/>
          </a:xfrm>
          <a:prstGeom prst="rect">
            <a:avLst/>
          </a:prstGeom>
          <a:noFill/>
          <a:ln>
            <a:noFill/>
          </a:ln>
        </p:spPr>
      </p:pic>
      <p:pic>
        <p:nvPicPr>
          <p:cNvPr id="160" name="Shape 160"/>
          <p:cNvPicPr preferRelativeResize="0"/>
          <p:nvPr/>
        </p:nvPicPr>
        <p:blipFill>
          <a:blip r:embed="rId4">
            <a:alphaModFix/>
          </a:blip>
          <a:stretch>
            <a:fillRect/>
          </a:stretch>
        </p:blipFill>
        <p:spPr>
          <a:xfrm>
            <a:off x="5379474" y="2672200"/>
            <a:ext cx="3625276" cy="2043058"/>
          </a:xfrm>
          <a:prstGeom prst="rect">
            <a:avLst/>
          </a:prstGeom>
          <a:noFill/>
          <a:ln>
            <a:noFill/>
          </a:ln>
        </p:spPr>
      </p:pic>
      <p:pic>
        <p:nvPicPr>
          <p:cNvPr id="161" name="Shape 161"/>
          <p:cNvPicPr preferRelativeResize="0"/>
          <p:nvPr/>
        </p:nvPicPr>
        <p:blipFill>
          <a:blip r:embed="rId5">
            <a:alphaModFix/>
          </a:blip>
          <a:stretch>
            <a:fillRect/>
          </a:stretch>
        </p:blipFill>
        <p:spPr>
          <a:xfrm>
            <a:off x="6445099" y="741913"/>
            <a:ext cx="2466251" cy="1850326"/>
          </a:xfrm>
          <a:prstGeom prst="rect">
            <a:avLst/>
          </a:prstGeom>
          <a:noFill/>
          <a:ln>
            <a:noFill/>
          </a:ln>
        </p:spPr>
      </p:pic>
      <p:sp>
        <p:nvSpPr>
          <p:cNvPr id="162" name="Shape 162"/>
          <p:cNvSpPr txBox="1"/>
          <p:nvPr/>
        </p:nvSpPr>
        <p:spPr>
          <a:xfrm>
            <a:off x="223975" y="4406200"/>
            <a:ext cx="7336200" cy="85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3F3F3"/>
                </a:solidFill>
              </a:rPr>
              <a:t>Questions ?</a:t>
            </a:r>
            <a:endParaRPr sz="3000">
              <a:solidFill>
                <a:srgbClr val="F3F3F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58750" y="14607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The Logistics of  Career Technology Education (CTE) Programs in 9 -12 Public Education </a:t>
            </a:r>
            <a:endParaRPr/>
          </a:p>
        </p:txBody>
      </p:sp>
      <p:sp>
        <p:nvSpPr>
          <p:cNvPr id="67" name="Shape 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Clr>
                <a:srgbClr val="D9D9D9"/>
              </a:buClr>
              <a:buSzPts val="2400"/>
              <a:buChar char="●"/>
            </a:pPr>
            <a:r>
              <a:rPr lang="en" sz="2400">
                <a:solidFill>
                  <a:srgbClr val="D9D9D9"/>
                </a:solidFill>
              </a:rPr>
              <a:t>Electives</a:t>
            </a:r>
            <a:endParaRPr sz="2400">
              <a:solidFill>
                <a:srgbClr val="D9D9D9"/>
              </a:solidFill>
            </a:endParaRPr>
          </a:p>
          <a:p>
            <a:pPr marL="457200" lvl="0" indent="-381000" rtl="0">
              <a:spcBef>
                <a:spcPts val="0"/>
              </a:spcBef>
              <a:spcAft>
                <a:spcPts val="0"/>
              </a:spcAft>
              <a:buClr>
                <a:srgbClr val="D9D9D9"/>
              </a:buClr>
              <a:buSzPts val="2400"/>
              <a:buChar char="●"/>
            </a:pPr>
            <a:r>
              <a:rPr lang="en" sz="2400">
                <a:solidFill>
                  <a:srgbClr val="D9D9D9"/>
                </a:solidFill>
              </a:rPr>
              <a:t>Teacher must advertise to fill a class/programs</a:t>
            </a:r>
            <a:endParaRPr sz="2400">
              <a:solidFill>
                <a:srgbClr val="D9D9D9"/>
              </a:solidFill>
            </a:endParaRPr>
          </a:p>
          <a:p>
            <a:pPr marL="914400" lvl="1" indent="-381000" rtl="0">
              <a:spcBef>
                <a:spcPts val="0"/>
              </a:spcBef>
              <a:spcAft>
                <a:spcPts val="0"/>
              </a:spcAft>
              <a:buClr>
                <a:srgbClr val="D9D9D9"/>
              </a:buClr>
              <a:buSzPts val="2400"/>
              <a:buChar char="○"/>
            </a:pPr>
            <a:r>
              <a:rPr lang="en" sz="2400">
                <a:solidFill>
                  <a:srgbClr val="D9D9D9"/>
                </a:solidFill>
              </a:rPr>
              <a:t>Not enough students = No class or Program</a:t>
            </a:r>
            <a:endParaRPr sz="2400">
              <a:solidFill>
                <a:srgbClr val="D9D9D9"/>
              </a:solidFill>
            </a:endParaRPr>
          </a:p>
          <a:p>
            <a:pPr marL="1371600" lvl="2" indent="-381000" rtl="0">
              <a:spcBef>
                <a:spcPts val="0"/>
              </a:spcBef>
              <a:spcAft>
                <a:spcPts val="0"/>
              </a:spcAft>
              <a:buClr>
                <a:srgbClr val="D9D9D9"/>
              </a:buClr>
              <a:buSzPts val="2400"/>
              <a:buChar char="■"/>
            </a:pPr>
            <a:r>
              <a:rPr lang="en" sz="2400">
                <a:solidFill>
                  <a:srgbClr val="D9D9D9"/>
                </a:solidFill>
              </a:rPr>
              <a:t>Not a Problem for HHS Mod &amp; Sim</a:t>
            </a:r>
            <a:endParaRPr sz="2400">
              <a:solidFill>
                <a:srgbClr val="D9D9D9"/>
              </a:solidFill>
            </a:endParaRPr>
          </a:p>
          <a:p>
            <a:pPr marL="457200" lvl="0" indent="-381000" rtl="0">
              <a:spcBef>
                <a:spcPts val="0"/>
              </a:spcBef>
              <a:spcAft>
                <a:spcPts val="0"/>
              </a:spcAft>
              <a:buClr>
                <a:srgbClr val="D9D9D9"/>
              </a:buClr>
              <a:buSzPts val="2400"/>
              <a:buChar char="●"/>
            </a:pPr>
            <a:r>
              <a:rPr lang="en" sz="2400">
                <a:solidFill>
                  <a:srgbClr val="D9D9D9"/>
                </a:solidFill>
              </a:rPr>
              <a:t>CAPE - Career and Professional Education</a:t>
            </a:r>
            <a:endParaRPr sz="2400">
              <a:solidFill>
                <a:srgbClr val="D9D9D9"/>
              </a:solidFill>
            </a:endParaRPr>
          </a:p>
          <a:p>
            <a:pPr marL="914400" lvl="1" indent="-381000" rtl="0">
              <a:spcBef>
                <a:spcPts val="0"/>
              </a:spcBef>
              <a:spcAft>
                <a:spcPts val="0"/>
              </a:spcAft>
              <a:buClr>
                <a:srgbClr val="D9D9D9"/>
              </a:buClr>
              <a:buSzPts val="2400"/>
              <a:buChar char="○"/>
            </a:pPr>
            <a:r>
              <a:rPr lang="en" sz="2400">
                <a:solidFill>
                  <a:srgbClr val="D9D9D9"/>
                </a:solidFill>
              </a:rPr>
              <a:t>Qualifications and Requirements </a:t>
            </a:r>
            <a:endParaRPr sz="2400">
              <a:solidFill>
                <a:srgbClr val="D9D9D9"/>
              </a:solidFill>
            </a:endParaRPr>
          </a:p>
          <a:p>
            <a:pPr marL="914400" lvl="1" indent="-381000" rtl="0">
              <a:spcBef>
                <a:spcPts val="0"/>
              </a:spcBef>
              <a:spcAft>
                <a:spcPts val="0"/>
              </a:spcAft>
              <a:buClr>
                <a:srgbClr val="D9D9D9"/>
              </a:buClr>
              <a:buSzPts val="2400"/>
              <a:buChar char="○"/>
            </a:pPr>
            <a:r>
              <a:rPr lang="en" sz="2400">
                <a:solidFill>
                  <a:srgbClr val="D9D9D9"/>
                </a:solidFill>
              </a:rPr>
              <a:t>Main source of funding for Programs</a:t>
            </a:r>
            <a:endParaRPr sz="2400">
              <a:solidFill>
                <a:srgbClr val="D9D9D9"/>
              </a:solidFill>
            </a:endParaRPr>
          </a:p>
          <a:p>
            <a:pPr marL="1371600" lvl="2" indent="-381000" rtl="0">
              <a:spcBef>
                <a:spcPts val="0"/>
              </a:spcBef>
              <a:spcAft>
                <a:spcPts val="0"/>
              </a:spcAft>
              <a:buClr>
                <a:srgbClr val="D9D9D9"/>
              </a:buClr>
              <a:buSzPts val="2400"/>
              <a:buChar char="■"/>
            </a:pPr>
            <a:r>
              <a:rPr lang="en" sz="2400">
                <a:solidFill>
                  <a:srgbClr val="D9D9D9"/>
                </a:solidFill>
              </a:rPr>
              <a:t>HHS Mod &amp; Sim is a CAPE Academy</a:t>
            </a:r>
            <a:endParaRPr sz="2400">
              <a:solidFill>
                <a:srgbClr val="D9D9D9"/>
              </a:solidFill>
            </a:endParaRPr>
          </a:p>
          <a:p>
            <a:pPr marL="1828800" lvl="3" indent="-330200" rtl="0">
              <a:spcBef>
                <a:spcPts val="0"/>
              </a:spcBef>
              <a:spcAft>
                <a:spcPts val="0"/>
              </a:spcAft>
              <a:buClr>
                <a:srgbClr val="D9D9D9"/>
              </a:buClr>
              <a:buSzPts val="1600"/>
              <a:buChar char="●"/>
            </a:pPr>
            <a:r>
              <a:rPr lang="en" sz="1600">
                <a:solidFill>
                  <a:srgbClr val="D9D9D9"/>
                </a:solidFill>
              </a:rPr>
              <a:t>Earned $14,000.00 from 2016-2017 students passing NCS Exam</a:t>
            </a:r>
            <a:endParaRPr sz="1600">
              <a:solidFill>
                <a:srgbClr val="D9D9D9"/>
              </a:solidFill>
            </a:endParaRPr>
          </a:p>
          <a:p>
            <a:pPr marL="1828800" lvl="3" indent="-317500" rtl="0">
              <a:spcBef>
                <a:spcPts val="0"/>
              </a:spcBef>
              <a:spcAft>
                <a:spcPts val="0"/>
              </a:spcAft>
              <a:buClr>
                <a:srgbClr val="D9D9D9"/>
              </a:buClr>
              <a:buSzPts val="1400"/>
              <a:buChar char="●"/>
            </a:pPr>
            <a:r>
              <a:rPr lang="en">
                <a:solidFill>
                  <a:srgbClr val="D9D9D9"/>
                </a:solidFill>
              </a:rPr>
              <a:t>Larger amount anticipated for next year - 28/38 (73%) Passed 2018 Exam </a:t>
            </a:r>
            <a:endParaRPr>
              <a:solidFill>
                <a:srgbClr val="D9D9D9"/>
              </a:solidFill>
            </a:endParaRPr>
          </a:p>
          <a:p>
            <a:pPr marL="914400" lvl="0" indent="0" rtl="0">
              <a:spcBef>
                <a:spcPts val="1600"/>
              </a:spcBef>
              <a:spcAft>
                <a:spcPts val="1600"/>
              </a:spcAft>
              <a:buNone/>
            </a:pPr>
            <a:endParaRPr sz="2400">
              <a:solidFill>
                <a:srgbClr val="D9D9D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207050" y="209725"/>
            <a:ext cx="6504925" cy="4024625"/>
          </a:xfrm>
          <a:prstGeom prst="rect">
            <a:avLst/>
          </a:prstGeom>
          <a:noFill/>
          <a:ln>
            <a:noFill/>
          </a:ln>
        </p:spPr>
      </p:pic>
      <p:sp>
        <p:nvSpPr>
          <p:cNvPr id="73" name="Shape 73"/>
          <p:cNvSpPr txBox="1"/>
          <p:nvPr/>
        </p:nvSpPr>
        <p:spPr>
          <a:xfrm>
            <a:off x="6904825" y="3290600"/>
            <a:ext cx="1674300" cy="54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D9D9D9"/>
                </a:solidFill>
              </a:rPr>
              <a:t># of Teachers</a:t>
            </a:r>
            <a:endParaRPr>
              <a:solidFill>
                <a:srgbClr val="D9D9D9"/>
              </a:solidFill>
            </a:endParaRPr>
          </a:p>
        </p:txBody>
      </p:sp>
      <p:sp>
        <p:nvSpPr>
          <p:cNvPr id="74" name="Shape 74"/>
          <p:cNvSpPr txBox="1"/>
          <p:nvPr/>
        </p:nvSpPr>
        <p:spPr>
          <a:xfrm>
            <a:off x="6904825" y="1206825"/>
            <a:ext cx="1268100" cy="54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D9D9D9"/>
                </a:solidFill>
              </a:rPr>
              <a:t># of Students</a:t>
            </a:r>
            <a:endParaRPr>
              <a:solidFill>
                <a:srgbClr val="D9D9D9"/>
              </a:solidFill>
            </a:endParaRPr>
          </a:p>
        </p:txBody>
      </p:sp>
      <p:sp>
        <p:nvSpPr>
          <p:cNvPr id="75" name="Shape 75"/>
          <p:cNvSpPr txBox="1"/>
          <p:nvPr/>
        </p:nvSpPr>
        <p:spPr>
          <a:xfrm>
            <a:off x="1686500" y="4861875"/>
            <a:ext cx="7336200" cy="85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6" name="Shape 76"/>
          <p:cNvSpPr txBox="1"/>
          <p:nvPr/>
        </p:nvSpPr>
        <p:spPr>
          <a:xfrm>
            <a:off x="207050" y="4315575"/>
            <a:ext cx="7079100" cy="546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F3F3F3"/>
                </a:solidFill>
              </a:rPr>
              <a:t>2018 -2019 student numbers not released yet - expectation is close to 260 students and 2 teachers.</a:t>
            </a:r>
            <a:endParaRPr sz="18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135713" y="298700"/>
            <a:ext cx="8872576" cy="4399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p:nvPr/>
        </p:nvSpPr>
        <p:spPr>
          <a:xfrm>
            <a:off x="132775" y="93450"/>
            <a:ext cx="5239200" cy="49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800">
                <a:solidFill>
                  <a:srgbClr val="D9D9D9"/>
                </a:solidFill>
              </a:rPr>
              <a:t>Graduating Class of 2017! </a:t>
            </a:r>
            <a:endParaRPr sz="1800">
              <a:solidFill>
                <a:srgbClr val="D9D9D9"/>
              </a:solidFill>
            </a:endParaRPr>
          </a:p>
          <a:p>
            <a:pPr marL="0" lvl="0" indent="0" algn="ctr">
              <a:spcBef>
                <a:spcPts val="0"/>
              </a:spcBef>
              <a:spcAft>
                <a:spcPts val="0"/>
              </a:spcAft>
              <a:buNone/>
            </a:pPr>
            <a:r>
              <a:rPr lang="en" sz="1800">
                <a:solidFill>
                  <a:srgbClr val="D9D9D9"/>
                </a:solidFill>
              </a:rPr>
              <a:t>The first graduating class from HHS Mod &amp; Sim ! </a:t>
            </a:r>
            <a:endParaRPr sz="1800">
              <a:solidFill>
                <a:srgbClr val="D9D9D9"/>
              </a:solidFill>
            </a:endParaRPr>
          </a:p>
        </p:txBody>
      </p:sp>
      <p:sp>
        <p:nvSpPr>
          <p:cNvPr id="87" name="Shape 87"/>
          <p:cNvSpPr txBox="1"/>
          <p:nvPr/>
        </p:nvSpPr>
        <p:spPr>
          <a:xfrm>
            <a:off x="-422950" y="4402525"/>
            <a:ext cx="6130200" cy="49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D9D9D9"/>
                </a:solidFill>
              </a:rPr>
              <a:t>Currently 68 Graduates from HHS with NCS Certifications! </a:t>
            </a:r>
            <a:endParaRPr>
              <a:solidFill>
                <a:srgbClr val="D9D9D9"/>
              </a:solidFill>
            </a:endParaRPr>
          </a:p>
        </p:txBody>
      </p:sp>
      <p:sp>
        <p:nvSpPr>
          <p:cNvPr id="88" name="Shape 88"/>
          <p:cNvSpPr txBox="1"/>
          <p:nvPr/>
        </p:nvSpPr>
        <p:spPr>
          <a:xfrm>
            <a:off x="5371975" y="1873300"/>
            <a:ext cx="3839100" cy="49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endParaRPr sz="1800">
              <a:solidFill>
                <a:srgbClr val="D9D9D9"/>
              </a:solidFill>
            </a:endParaRPr>
          </a:p>
        </p:txBody>
      </p:sp>
      <p:pic>
        <p:nvPicPr>
          <p:cNvPr id="89" name="Shape 89"/>
          <p:cNvPicPr preferRelativeResize="0"/>
          <p:nvPr/>
        </p:nvPicPr>
        <p:blipFill>
          <a:blip r:embed="rId3">
            <a:alphaModFix/>
          </a:blip>
          <a:stretch>
            <a:fillRect/>
          </a:stretch>
        </p:blipFill>
        <p:spPr>
          <a:xfrm>
            <a:off x="285200" y="965850"/>
            <a:ext cx="4930151" cy="3286776"/>
          </a:xfrm>
          <a:prstGeom prst="rect">
            <a:avLst/>
          </a:prstGeom>
          <a:noFill/>
          <a:ln>
            <a:noFill/>
          </a:ln>
        </p:spPr>
      </p:pic>
      <p:sp>
        <p:nvSpPr>
          <p:cNvPr id="90" name="Shape 90"/>
          <p:cNvSpPr txBox="1"/>
          <p:nvPr/>
        </p:nvSpPr>
        <p:spPr>
          <a:xfrm>
            <a:off x="5629850" y="2226525"/>
            <a:ext cx="3371400" cy="52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b="1">
              <a:solidFill>
                <a:srgbClr val="D9D9D9"/>
              </a:solidFill>
            </a:endParaRPr>
          </a:p>
          <a:p>
            <a:pPr marL="0" lvl="0" indent="0">
              <a:spcBef>
                <a:spcPts val="0"/>
              </a:spcBef>
              <a:spcAft>
                <a:spcPts val="0"/>
              </a:spcAft>
              <a:buNone/>
            </a:pPr>
            <a:endParaRPr b="1">
              <a:solidFill>
                <a:srgbClr val="D9D9D9"/>
              </a:solidFill>
            </a:endParaRPr>
          </a:p>
          <a:p>
            <a:pPr marL="0" lvl="0" indent="0">
              <a:spcBef>
                <a:spcPts val="0"/>
              </a:spcBef>
              <a:spcAft>
                <a:spcPts val="0"/>
              </a:spcAft>
              <a:buNone/>
            </a:pPr>
            <a:endParaRPr b="1">
              <a:solidFill>
                <a:srgbClr val="D9D9D9"/>
              </a:solidFill>
            </a:endParaRPr>
          </a:p>
          <a:p>
            <a:pPr marL="0" lvl="0" indent="0">
              <a:spcBef>
                <a:spcPts val="0"/>
              </a:spcBef>
              <a:spcAft>
                <a:spcPts val="0"/>
              </a:spcAft>
              <a:buNone/>
            </a:pPr>
            <a:endParaRPr b="1">
              <a:solidFill>
                <a:srgbClr val="D9D9D9"/>
              </a:solidFill>
            </a:endParaRPr>
          </a:p>
          <a:p>
            <a:pPr marL="0" lvl="0" indent="0">
              <a:spcBef>
                <a:spcPts val="0"/>
              </a:spcBef>
              <a:spcAft>
                <a:spcPts val="0"/>
              </a:spcAft>
              <a:buNone/>
            </a:pPr>
            <a:endParaRPr b="1">
              <a:solidFill>
                <a:srgbClr val="D9D9D9"/>
              </a:solidFill>
            </a:endParaRPr>
          </a:p>
          <a:p>
            <a:pPr marL="0" lvl="0" indent="0">
              <a:spcBef>
                <a:spcPts val="0"/>
              </a:spcBef>
              <a:spcAft>
                <a:spcPts val="0"/>
              </a:spcAft>
              <a:buNone/>
            </a:pPr>
            <a:r>
              <a:rPr lang="en" b="1">
                <a:solidFill>
                  <a:srgbClr val="D9D9D9"/>
                </a:solidFill>
              </a:rPr>
              <a:t>Congratulations Class of 2018!</a:t>
            </a:r>
            <a:endParaRPr b="1">
              <a:solidFill>
                <a:srgbClr val="D9D9D9"/>
              </a:solidFill>
            </a:endParaRPr>
          </a:p>
          <a:p>
            <a:pPr marL="0" lvl="0" indent="0">
              <a:spcBef>
                <a:spcPts val="0"/>
              </a:spcBef>
              <a:spcAft>
                <a:spcPts val="0"/>
              </a:spcAft>
              <a:buNone/>
            </a:pPr>
            <a:endParaRPr b="1">
              <a:solidFill>
                <a:srgbClr val="D9D9D9"/>
              </a:solidFill>
            </a:endParaRPr>
          </a:p>
          <a:p>
            <a:pPr marL="0" lvl="0" indent="0">
              <a:spcBef>
                <a:spcPts val="0"/>
              </a:spcBef>
              <a:spcAft>
                <a:spcPts val="0"/>
              </a:spcAft>
              <a:buNone/>
            </a:pPr>
            <a:r>
              <a:rPr lang="en" b="1">
                <a:solidFill>
                  <a:srgbClr val="D9D9D9"/>
                </a:solidFill>
              </a:rPr>
              <a:t>2</a:t>
            </a:r>
            <a:r>
              <a:rPr lang="en" sz="1200" b="1">
                <a:solidFill>
                  <a:srgbClr val="D9D9D9"/>
                </a:solidFill>
              </a:rPr>
              <a:t>018 Graduates =  32 /41 = 78% of Seniors with NCS Certification entering college and workforce</a:t>
            </a:r>
            <a:endParaRPr sz="1200" b="1">
              <a:solidFill>
                <a:srgbClr val="D9D9D9"/>
              </a:solidFill>
            </a:endParaRPr>
          </a:p>
          <a:p>
            <a:pPr marL="0" lvl="0" indent="0">
              <a:spcBef>
                <a:spcPts val="0"/>
              </a:spcBef>
              <a:spcAft>
                <a:spcPts val="0"/>
              </a:spcAft>
              <a:buNone/>
            </a:pPr>
            <a:endParaRPr sz="1200">
              <a:solidFill>
                <a:srgbClr val="D9D9D9"/>
              </a:solidFill>
            </a:endParaRPr>
          </a:p>
          <a:p>
            <a:pPr marL="0" lvl="0" indent="0">
              <a:spcBef>
                <a:spcPts val="0"/>
              </a:spcBef>
              <a:spcAft>
                <a:spcPts val="0"/>
              </a:spcAft>
              <a:buNone/>
            </a:pPr>
            <a:r>
              <a:rPr lang="en" sz="1200">
                <a:solidFill>
                  <a:srgbClr val="D9D9D9"/>
                </a:solidFill>
              </a:rPr>
              <a:t>2017 Graduates (1st 4 yr class) = 27/39 = 69%</a:t>
            </a:r>
            <a:endParaRPr sz="1200">
              <a:solidFill>
                <a:srgbClr val="D9D9D9"/>
              </a:solidFill>
            </a:endParaRPr>
          </a:p>
          <a:p>
            <a:pPr marL="0" lvl="0" indent="0">
              <a:spcBef>
                <a:spcPts val="0"/>
              </a:spcBef>
              <a:spcAft>
                <a:spcPts val="0"/>
              </a:spcAft>
              <a:buNone/>
            </a:pPr>
            <a:endParaRPr sz="1200">
              <a:solidFill>
                <a:srgbClr val="D9D9D9"/>
              </a:solidFill>
            </a:endParaRPr>
          </a:p>
          <a:p>
            <a:pPr marL="0" lvl="0" indent="0">
              <a:spcBef>
                <a:spcPts val="0"/>
              </a:spcBef>
              <a:spcAft>
                <a:spcPts val="0"/>
              </a:spcAft>
              <a:buNone/>
            </a:pPr>
            <a:endParaRPr sz="1200">
              <a:solidFill>
                <a:srgbClr val="D9D9D9"/>
              </a:solidFill>
            </a:endParaRPr>
          </a:p>
        </p:txBody>
      </p:sp>
      <p:pic>
        <p:nvPicPr>
          <p:cNvPr id="91" name="Shape 91"/>
          <p:cNvPicPr preferRelativeResize="0"/>
          <p:nvPr/>
        </p:nvPicPr>
        <p:blipFill>
          <a:blip r:embed="rId4">
            <a:alphaModFix/>
          </a:blip>
          <a:stretch>
            <a:fillRect/>
          </a:stretch>
        </p:blipFill>
        <p:spPr>
          <a:xfrm>
            <a:off x="6544601" y="93450"/>
            <a:ext cx="2456650" cy="1842475"/>
          </a:xfrm>
          <a:prstGeom prst="rect">
            <a:avLst/>
          </a:prstGeom>
          <a:noFill/>
          <a:ln>
            <a:noFill/>
          </a:ln>
        </p:spPr>
      </p:pic>
      <p:pic>
        <p:nvPicPr>
          <p:cNvPr id="92" name="Shape 92"/>
          <p:cNvPicPr preferRelativeResize="0"/>
          <p:nvPr/>
        </p:nvPicPr>
        <p:blipFill>
          <a:blip r:embed="rId5">
            <a:alphaModFix/>
          </a:blip>
          <a:stretch>
            <a:fillRect/>
          </a:stretch>
        </p:blipFill>
        <p:spPr>
          <a:xfrm rot="-5400000">
            <a:off x="5140587" y="1197237"/>
            <a:ext cx="1851050" cy="1388275"/>
          </a:xfrm>
          <a:prstGeom prst="rect">
            <a:avLst/>
          </a:prstGeom>
          <a:noFill/>
          <a:ln>
            <a:noFill/>
          </a:ln>
        </p:spPr>
      </p:pic>
      <p:pic>
        <p:nvPicPr>
          <p:cNvPr id="93" name="Shape 93"/>
          <p:cNvPicPr preferRelativeResize="0"/>
          <p:nvPr/>
        </p:nvPicPr>
        <p:blipFill>
          <a:blip r:embed="rId6">
            <a:alphaModFix/>
          </a:blip>
          <a:stretch>
            <a:fillRect/>
          </a:stretch>
        </p:blipFill>
        <p:spPr>
          <a:xfrm>
            <a:off x="6582788" y="1628699"/>
            <a:ext cx="2418474" cy="136039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277500" y="32950"/>
            <a:ext cx="8589000" cy="5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D9D9D9"/>
                </a:solidFill>
              </a:rPr>
              <a:t>A Look into the M &amp; S Labs at HHS</a:t>
            </a:r>
            <a:endParaRPr sz="3600">
              <a:solidFill>
                <a:srgbClr val="D9D9D9"/>
              </a:solidFill>
            </a:endParaRPr>
          </a:p>
          <a:p>
            <a:pPr marL="0" lvl="0" indent="0" algn="ctr" rtl="0">
              <a:spcBef>
                <a:spcPts val="0"/>
              </a:spcBef>
              <a:spcAft>
                <a:spcPts val="0"/>
              </a:spcAft>
              <a:buNone/>
            </a:pPr>
            <a:r>
              <a:rPr lang="en" sz="2400">
                <a:solidFill>
                  <a:srgbClr val="D9D9D9"/>
                </a:solidFill>
              </a:rPr>
              <a:t>Not Possible without Industry Support and Community OutReach!</a:t>
            </a:r>
            <a:endParaRPr sz="2400">
              <a:solidFill>
                <a:srgbClr val="D9D9D9"/>
              </a:solidFill>
            </a:endParaRPr>
          </a:p>
          <a:p>
            <a:pPr marL="0" lvl="0" indent="0" algn="ctr">
              <a:spcBef>
                <a:spcPts val="0"/>
              </a:spcBef>
              <a:spcAft>
                <a:spcPts val="0"/>
              </a:spcAft>
              <a:buNone/>
            </a:pPr>
            <a:endParaRPr sz="3600">
              <a:solidFill>
                <a:srgbClr val="D9D9D9"/>
              </a:solidFill>
            </a:endParaRPr>
          </a:p>
          <a:p>
            <a:pPr marL="0" lvl="0" indent="0" algn="ctr">
              <a:spcBef>
                <a:spcPts val="0"/>
              </a:spcBef>
              <a:spcAft>
                <a:spcPts val="0"/>
              </a:spcAft>
              <a:buNone/>
            </a:pPr>
            <a:endParaRPr>
              <a:solidFill>
                <a:srgbClr val="D9D9D9"/>
              </a:solidFill>
            </a:endParaRPr>
          </a:p>
        </p:txBody>
      </p:sp>
      <p:pic>
        <p:nvPicPr>
          <p:cNvPr id="99" name="Shape 99"/>
          <p:cNvPicPr preferRelativeResize="0"/>
          <p:nvPr/>
        </p:nvPicPr>
        <p:blipFill>
          <a:blip r:embed="rId3">
            <a:alphaModFix/>
          </a:blip>
          <a:stretch>
            <a:fillRect/>
          </a:stretch>
        </p:blipFill>
        <p:spPr>
          <a:xfrm>
            <a:off x="177200" y="2340225"/>
            <a:ext cx="2023125" cy="2697500"/>
          </a:xfrm>
          <a:prstGeom prst="rect">
            <a:avLst/>
          </a:prstGeom>
          <a:noFill/>
          <a:ln>
            <a:noFill/>
          </a:ln>
        </p:spPr>
      </p:pic>
      <p:pic>
        <p:nvPicPr>
          <p:cNvPr id="100" name="Shape 100"/>
          <p:cNvPicPr preferRelativeResize="0"/>
          <p:nvPr/>
        </p:nvPicPr>
        <p:blipFill>
          <a:blip r:embed="rId4">
            <a:alphaModFix/>
          </a:blip>
          <a:stretch>
            <a:fillRect/>
          </a:stretch>
        </p:blipFill>
        <p:spPr>
          <a:xfrm>
            <a:off x="160675" y="1051757"/>
            <a:ext cx="1865324" cy="1049228"/>
          </a:xfrm>
          <a:prstGeom prst="rect">
            <a:avLst/>
          </a:prstGeom>
          <a:noFill/>
          <a:ln>
            <a:noFill/>
          </a:ln>
        </p:spPr>
      </p:pic>
      <p:pic>
        <p:nvPicPr>
          <p:cNvPr id="101" name="Shape 101"/>
          <p:cNvPicPr preferRelativeResize="0"/>
          <p:nvPr/>
        </p:nvPicPr>
        <p:blipFill>
          <a:blip r:embed="rId5">
            <a:alphaModFix/>
          </a:blip>
          <a:stretch>
            <a:fillRect/>
          </a:stretch>
        </p:blipFill>
        <p:spPr>
          <a:xfrm>
            <a:off x="5126600" y="2896051"/>
            <a:ext cx="3936200" cy="2214101"/>
          </a:xfrm>
          <a:prstGeom prst="rect">
            <a:avLst/>
          </a:prstGeom>
          <a:noFill/>
          <a:ln>
            <a:noFill/>
          </a:ln>
        </p:spPr>
      </p:pic>
      <p:pic>
        <p:nvPicPr>
          <p:cNvPr id="102" name="Shape 102"/>
          <p:cNvPicPr preferRelativeResize="0"/>
          <p:nvPr/>
        </p:nvPicPr>
        <p:blipFill>
          <a:blip r:embed="rId6">
            <a:alphaModFix/>
          </a:blip>
          <a:stretch>
            <a:fillRect/>
          </a:stretch>
        </p:blipFill>
        <p:spPr>
          <a:xfrm>
            <a:off x="4597374" y="2940065"/>
            <a:ext cx="1195899" cy="2126074"/>
          </a:xfrm>
          <a:prstGeom prst="rect">
            <a:avLst/>
          </a:prstGeom>
          <a:noFill/>
          <a:ln>
            <a:noFill/>
          </a:ln>
        </p:spPr>
      </p:pic>
      <p:pic>
        <p:nvPicPr>
          <p:cNvPr id="103" name="Shape 103"/>
          <p:cNvPicPr preferRelativeResize="0"/>
          <p:nvPr/>
        </p:nvPicPr>
        <p:blipFill>
          <a:blip r:embed="rId7">
            <a:alphaModFix/>
          </a:blip>
          <a:stretch>
            <a:fillRect/>
          </a:stretch>
        </p:blipFill>
        <p:spPr>
          <a:xfrm>
            <a:off x="2200325" y="3731076"/>
            <a:ext cx="2373467" cy="1335075"/>
          </a:xfrm>
          <a:prstGeom prst="rect">
            <a:avLst/>
          </a:prstGeom>
          <a:noFill/>
          <a:ln>
            <a:noFill/>
          </a:ln>
        </p:spPr>
      </p:pic>
      <p:pic>
        <p:nvPicPr>
          <p:cNvPr id="104" name="Shape 104"/>
          <p:cNvPicPr preferRelativeResize="0"/>
          <p:nvPr/>
        </p:nvPicPr>
        <p:blipFill>
          <a:blip r:embed="rId8">
            <a:alphaModFix/>
          </a:blip>
          <a:stretch>
            <a:fillRect/>
          </a:stretch>
        </p:blipFill>
        <p:spPr>
          <a:xfrm>
            <a:off x="2353597" y="2418475"/>
            <a:ext cx="2090500" cy="1393674"/>
          </a:xfrm>
          <a:prstGeom prst="rect">
            <a:avLst/>
          </a:prstGeom>
          <a:noFill/>
          <a:ln>
            <a:noFill/>
          </a:ln>
        </p:spPr>
      </p:pic>
      <p:pic>
        <p:nvPicPr>
          <p:cNvPr id="105" name="Shape 105"/>
          <p:cNvPicPr preferRelativeResize="0"/>
          <p:nvPr/>
        </p:nvPicPr>
        <p:blipFill>
          <a:blip r:embed="rId9">
            <a:alphaModFix/>
          </a:blip>
          <a:stretch>
            <a:fillRect/>
          </a:stretch>
        </p:blipFill>
        <p:spPr>
          <a:xfrm>
            <a:off x="6972275" y="1394325"/>
            <a:ext cx="2090526" cy="1393675"/>
          </a:xfrm>
          <a:prstGeom prst="rect">
            <a:avLst/>
          </a:prstGeom>
          <a:noFill/>
          <a:ln>
            <a:noFill/>
          </a:ln>
        </p:spPr>
      </p:pic>
      <p:pic>
        <p:nvPicPr>
          <p:cNvPr id="106" name="Shape 106"/>
          <p:cNvPicPr preferRelativeResize="0"/>
          <p:nvPr/>
        </p:nvPicPr>
        <p:blipFill>
          <a:blip r:embed="rId10">
            <a:alphaModFix/>
          </a:blip>
          <a:stretch>
            <a:fillRect/>
          </a:stretch>
        </p:blipFill>
        <p:spPr>
          <a:xfrm>
            <a:off x="4638925" y="1821950"/>
            <a:ext cx="2249395" cy="14995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a:blip r:embed="rId3">
            <a:alphaModFix/>
          </a:blip>
          <a:stretch>
            <a:fillRect/>
          </a:stretch>
        </p:blipFill>
        <p:spPr>
          <a:xfrm>
            <a:off x="319426" y="1670833"/>
            <a:ext cx="3207424" cy="1801841"/>
          </a:xfrm>
          <a:prstGeom prst="rect">
            <a:avLst/>
          </a:prstGeom>
          <a:noFill/>
          <a:ln>
            <a:noFill/>
          </a:ln>
        </p:spPr>
      </p:pic>
      <p:sp>
        <p:nvSpPr>
          <p:cNvPr id="112" name="Shape 112"/>
          <p:cNvSpPr txBox="1"/>
          <p:nvPr/>
        </p:nvSpPr>
        <p:spPr>
          <a:xfrm>
            <a:off x="667225" y="144925"/>
            <a:ext cx="73362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3F3F3"/>
                </a:solidFill>
              </a:rPr>
              <a:t>Experts in the Lab</a:t>
            </a:r>
            <a:endParaRPr sz="3600">
              <a:solidFill>
                <a:srgbClr val="F3F3F3"/>
              </a:solidFill>
            </a:endParaRPr>
          </a:p>
          <a:p>
            <a:pPr marL="0" lvl="0" indent="0" algn="ctr">
              <a:spcBef>
                <a:spcPts val="0"/>
              </a:spcBef>
              <a:spcAft>
                <a:spcPts val="0"/>
              </a:spcAft>
              <a:buNone/>
            </a:pPr>
            <a:r>
              <a:rPr lang="en" sz="2400">
                <a:solidFill>
                  <a:srgbClr val="F3F3F3"/>
                </a:solidFill>
              </a:rPr>
              <a:t>Thank you to STEMConnect, Hank Okraski, Eileen Smith, Anthony Davis, Bob Solitaire and more!</a:t>
            </a:r>
            <a:endParaRPr sz="2400">
              <a:solidFill>
                <a:srgbClr val="F3F3F3"/>
              </a:solidFill>
            </a:endParaRPr>
          </a:p>
        </p:txBody>
      </p:sp>
      <p:pic>
        <p:nvPicPr>
          <p:cNvPr id="113" name="Shape 113"/>
          <p:cNvPicPr preferRelativeResize="0"/>
          <p:nvPr/>
        </p:nvPicPr>
        <p:blipFill>
          <a:blip r:embed="rId4">
            <a:alphaModFix/>
          </a:blip>
          <a:stretch>
            <a:fillRect/>
          </a:stretch>
        </p:blipFill>
        <p:spPr>
          <a:xfrm>
            <a:off x="7037325" y="1701225"/>
            <a:ext cx="1863475" cy="3314836"/>
          </a:xfrm>
          <a:prstGeom prst="rect">
            <a:avLst/>
          </a:prstGeom>
          <a:noFill/>
          <a:ln>
            <a:noFill/>
          </a:ln>
        </p:spPr>
      </p:pic>
      <p:pic>
        <p:nvPicPr>
          <p:cNvPr id="114" name="Shape 114"/>
          <p:cNvPicPr preferRelativeResize="0"/>
          <p:nvPr/>
        </p:nvPicPr>
        <p:blipFill>
          <a:blip r:embed="rId5">
            <a:alphaModFix/>
          </a:blip>
          <a:stretch>
            <a:fillRect/>
          </a:stretch>
        </p:blipFill>
        <p:spPr>
          <a:xfrm>
            <a:off x="3744971" y="3187786"/>
            <a:ext cx="3207424" cy="1802910"/>
          </a:xfrm>
          <a:prstGeom prst="rect">
            <a:avLst/>
          </a:prstGeom>
          <a:noFill/>
          <a:ln>
            <a:noFill/>
          </a:ln>
        </p:spPr>
      </p:pic>
      <p:pic>
        <p:nvPicPr>
          <p:cNvPr id="115" name="Shape 115"/>
          <p:cNvPicPr preferRelativeResize="0"/>
          <p:nvPr/>
        </p:nvPicPr>
        <p:blipFill>
          <a:blip r:embed="rId6">
            <a:alphaModFix/>
          </a:blip>
          <a:stretch>
            <a:fillRect/>
          </a:stretch>
        </p:blipFill>
        <p:spPr>
          <a:xfrm>
            <a:off x="3604788" y="1627437"/>
            <a:ext cx="3354600" cy="1888635"/>
          </a:xfrm>
          <a:prstGeom prst="rect">
            <a:avLst/>
          </a:prstGeom>
          <a:noFill/>
          <a:ln>
            <a:noFill/>
          </a:ln>
        </p:spPr>
      </p:pic>
      <p:pic>
        <p:nvPicPr>
          <p:cNvPr id="116" name="Shape 116"/>
          <p:cNvPicPr preferRelativeResize="0"/>
          <p:nvPr/>
        </p:nvPicPr>
        <p:blipFill>
          <a:blip r:embed="rId7">
            <a:alphaModFix/>
          </a:blip>
          <a:stretch>
            <a:fillRect/>
          </a:stretch>
        </p:blipFill>
        <p:spPr>
          <a:xfrm>
            <a:off x="178750" y="3187775"/>
            <a:ext cx="3481298" cy="1955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600"/>
              <a:t>I/ITSEC -  2017</a:t>
            </a:r>
            <a:endParaRPr sz="3600"/>
          </a:p>
        </p:txBody>
      </p:sp>
      <p:sp>
        <p:nvSpPr>
          <p:cNvPr id="122" name="Shape 122"/>
          <p:cNvSpPr txBox="1"/>
          <p:nvPr/>
        </p:nvSpPr>
        <p:spPr>
          <a:xfrm>
            <a:off x="89975" y="263500"/>
            <a:ext cx="8832300" cy="138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3F3F3"/>
                </a:solidFill>
              </a:rPr>
              <a:t>A special Thank You to Disti and NCS for an Exceptional Teaching and Learning Experience!</a:t>
            </a:r>
            <a:endParaRPr sz="2400" b="1">
              <a:solidFill>
                <a:srgbClr val="F3F3F3"/>
              </a:solidFill>
            </a:endParaRPr>
          </a:p>
        </p:txBody>
      </p:sp>
      <p:sp>
        <p:nvSpPr>
          <p:cNvPr id="123" name="Shape 123"/>
          <p:cNvSpPr txBox="1"/>
          <p:nvPr/>
        </p:nvSpPr>
        <p:spPr>
          <a:xfrm>
            <a:off x="342575" y="1436200"/>
            <a:ext cx="8327100" cy="1607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3F3F3"/>
                </a:solidFill>
              </a:rPr>
              <a:t>The purpose of CSVR is to learn about building training systems in virtual reality.  The team of mostly high school seniors chose to focus on S.W.A.T. based team communication in different scenarios in order to gain experience working collaboratively to build real world training scenarios in Unreal Real Engine 4. The students are modeling and texturing assets in Maya 2016 and Fusion 360 (both Autodesk products). </a:t>
            </a:r>
            <a:br>
              <a:rPr lang="en">
                <a:solidFill>
                  <a:srgbClr val="F3F3F3"/>
                </a:solidFill>
              </a:rPr>
            </a:br>
            <a:r>
              <a:rPr lang="en">
                <a:solidFill>
                  <a:srgbClr val="F3F3F3"/>
                </a:solidFill>
              </a:rPr>
              <a:t>The level building and programing is being completed in Unreal Engine 4 through C++ blueprinting</a:t>
            </a:r>
            <a:r>
              <a:rPr lang="en"/>
              <a:t>. </a:t>
            </a:r>
            <a:br>
              <a:rPr lang="en"/>
            </a:br>
            <a:endParaRPr/>
          </a:p>
        </p:txBody>
      </p:sp>
      <p:pic>
        <p:nvPicPr>
          <p:cNvPr id="124" name="Shape 124"/>
          <p:cNvPicPr preferRelativeResize="0"/>
          <p:nvPr/>
        </p:nvPicPr>
        <p:blipFill>
          <a:blip r:embed="rId3">
            <a:alphaModFix/>
          </a:blip>
          <a:stretch>
            <a:fillRect/>
          </a:stretch>
        </p:blipFill>
        <p:spPr>
          <a:xfrm>
            <a:off x="3812325" y="2977712"/>
            <a:ext cx="5033151" cy="971800"/>
          </a:xfrm>
          <a:prstGeom prst="rect">
            <a:avLst/>
          </a:prstGeom>
          <a:noFill/>
          <a:ln>
            <a:noFill/>
          </a:ln>
        </p:spPr>
      </p:pic>
      <p:pic>
        <p:nvPicPr>
          <p:cNvPr id="125" name="Shape 125"/>
          <p:cNvPicPr preferRelativeResize="0"/>
          <p:nvPr/>
        </p:nvPicPr>
        <p:blipFill>
          <a:blip r:embed="rId4">
            <a:alphaModFix/>
          </a:blip>
          <a:stretch>
            <a:fillRect/>
          </a:stretch>
        </p:blipFill>
        <p:spPr>
          <a:xfrm>
            <a:off x="342575" y="2977725"/>
            <a:ext cx="3469750" cy="2058580"/>
          </a:xfrm>
          <a:prstGeom prst="rect">
            <a:avLst/>
          </a:prstGeom>
          <a:noFill/>
          <a:ln>
            <a:noFill/>
          </a:ln>
        </p:spPr>
      </p:pic>
      <p:pic>
        <p:nvPicPr>
          <p:cNvPr id="126" name="Shape 126"/>
          <p:cNvPicPr preferRelativeResize="0"/>
          <p:nvPr/>
        </p:nvPicPr>
        <p:blipFill>
          <a:blip r:embed="rId5">
            <a:alphaModFix/>
          </a:blip>
          <a:stretch>
            <a:fillRect/>
          </a:stretch>
        </p:blipFill>
        <p:spPr>
          <a:xfrm>
            <a:off x="3834299" y="4022300"/>
            <a:ext cx="1343648" cy="971800"/>
          </a:xfrm>
          <a:prstGeom prst="rect">
            <a:avLst/>
          </a:prstGeom>
          <a:noFill/>
          <a:ln>
            <a:noFill/>
          </a:ln>
        </p:spPr>
      </p:pic>
      <p:pic>
        <p:nvPicPr>
          <p:cNvPr id="127" name="Shape 127"/>
          <p:cNvPicPr preferRelativeResize="0"/>
          <p:nvPr/>
        </p:nvPicPr>
        <p:blipFill>
          <a:blip r:embed="rId6">
            <a:alphaModFix/>
          </a:blip>
          <a:stretch>
            <a:fillRect/>
          </a:stretch>
        </p:blipFill>
        <p:spPr>
          <a:xfrm>
            <a:off x="6625463" y="4084365"/>
            <a:ext cx="1236925" cy="847675"/>
          </a:xfrm>
          <a:prstGeom prst="rect">
            <a:avLst/>
          </a:prstGeom>
          <a:noFill/>
          <a:ln>
            <a:noFill/>
          </a:ln>
        </p:spPr>
      </p:pic>
      <p:pic>
        <p:nvPicPr>
          <p:cNvPr id="128" name="Shape 128"/>
          <p:cNvPicPr preferRelativeResize="0"/>
          <p:nvPr/>
        </p:nvPicPr>
        <p:blipFill>
          <a:blip r:embed="rId7">
            <a:alphaModFix/>
          </a:blip>
          <a:stretch>
            <a:fillRect/>
          </a:stretch>
        </p:blipFill>
        <p:spPr>
          <a:xfrm>
            <a:off x="7932575" y="3978826"/>
            <a:ext cx="1091833" cy="1058750"/>
          </a:xfrm>
          <a:prstGeom prst="rect">
            <a:avLst/>
          </a:prstGeom>
          <a:noFill/>
          <a:ln>
            <a:noFill/>
          </a:ln>
        </p:spPr>
      </p:pic>
      <p:pic>
        <p:nvPicPr>
          <p:cNvPr id="129" name="Shape 129"/>
          <p:cNvPicPr preferRelativeResize="0"/>
          <p:nvPr/>
        </p:nvPicPr>
        <p:blipFill>
          <a:blip r:embed="rId8">
            <a:alphaModFix/>
          </a:blip>
          <a:stretch>
            <a:fillRect/>
          </a:stretch>
        </p:blipFill>
        <p:spPr>
          <a:xfrm>
            <a:off x="5318363" y="4055109"/>
            <a:ext cx="1236900" cy="9062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p:nvPr/>
        </p:nvSpPr>
        <p:spPr>
          <a:xfrm>
            <a:off x="39450" y="0"/>
            <a:ext cx="9065100" cy="105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3F3F3"/>
                </a:solidFill>
              </a:rPr>
              <a:t>Hagerty High School Students at I/ITSEC 2017</a:t>
            </a:r>
            <a:endParaRPr sz="2400">
              <a:solidFill>
                <a:srgbClr val="F3F3F3"/>
              </a:solidFill>
            </a:endParaRPr>
          </a:p>
          <a:p>
            <a:pPr marL="0" lvl="0" indent="0" algn="ctr" rtl="0">
              <a:spcBef>
                <a:spcPts val="0"/>
              </a:spcBef>
              <a:spcAft>
                <a:spcPts val="0"/>
              </a:spcAft>
              <a:buNone/>
            </a:pPr>
            <a:r>
              <a:rPr lang="en" sz="2400">
                <a:solidFill>
                  <a:srgbClr val="F3F3F3"/>
                </a:solidFill>
              </a:rPr>
              <a:t>Thursday Student Tour Day</a:t>
            </a:r>
            <a:endParaRPr sz="2400">
              <a:solidFill>
                <a:srgbClr val="F3F3F3"/>
              </a:solidFill>
            </a:endParaRPr>
          </a:p>
        </p:txBody>
      </p:sp>
      <p:sp>
        <p:nvSpPr>
          <p:cNvPr id="135" name="Shape 135"/>
          <p:cNvSpPr txBox="1"/>
          <p:nvPr/>
        </p:nvSpPr>
        <p:spPr>
          <a:xfrm>
            <a:off x="1337400" y="935625"/>
            <a:ext cx="6469200" cy="121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b="1">
                <a:solidFill>
                  <a:srgbClr val="F3F3F3"/>
                </a:solidFill>
                <a:latin typeface="Calibri"/>
                <a:ea typeface="Calibri"/>
                <a:cs typeface="Calibri"/>
                <a:sym typeface="Calibri"/>
              </a:rPr>
              <a:t>Thank you to our tour guides</a:t>
            </a:r>
            <a:endParaRPr sz="2400" b="1">
              <a:solidFill>
                <a:srgbClr val="F3F3F3"/>
              </a:solidFill>
              <a:latin typeface="Calibri"/>
              <a:ea typeface="Calibri"/>
              <a:cs typeface="Calibri"/>
              <a:sym typeface="Calibri"/>
            </a:endParaRPr>
          </a:p>
          <a:p>
            <a:pPr marL="0" lvl="0" indent="0" algn="ctr" rtl="0">
              <a:lnSpc>
                <a:spcPct val="115000"/>
              </a:lnSpc>
              <a:spcBef>
                <a:spcPts val="0"/>
              </a:spcBef>
              <a:spcAft>
                <a:spcPts val="0"/>
              </a:spcAft>
              <a:buNone/>
            </a:pPr>
            <a:r>
              <a:rPr lang="en" sz="2400" b="1">
                <a:solidFill>
                  <a:srgbClr val="F3F3F3"/>
                </a:solidFill>
                <a:latin typeface="Calibri"/>
                <a:ea typeface="Calibri"/>
                <a:cs typeface="Calibri"/>
                <a:sym typeface="Calibri"/>
              </a:rPr>
              <a:t>and chaperones!</a:t>
            </a:r>
            <a:endParaRPr sz="2400" b="1">
              <a:solidFill>
                <a:srgbClr val="F3F3F3"/>
              </a:solidFill>
              <a:latin typeface="Calibri"/>
              <a:ea typeface="Calibri"/>
              <a:cs typeface="Calibri"/>
              <a:sym typeface="Calibri"/>
            </a:endParaRPr>
          </a:p>
        </p:txBody>
      </p:sp>
      <p:pic>
        <p:nvPicPr>
          <p:cNvPr id="136" name="Shape 136"/>
          <p:cNvPicPr preferRelativeResize="0"/>
          <p:nvPr/>
        </p:nvPicPr>
        <p:blipFill>
          <a:blip r:embed="rId3">
            <a:alphaModFix/>
          </a:blip>
          <a:stretch>
            <a:fillRect/>
          </a:stretch>
        </p:blipFill>
        <p:spPr>
          <a:xfrm>
            <a:off x="2965898" y="2379075"/>
            <a:ext cx="3585923" cy="2691075"/>
          </a:xfrm>
          <a:prstGeom prst="rect">
            <a:avLst/>
          </a:prstGeom>
          <a:noFill/>
          <a:ln>
            <a:noFill/>
          </a:ln>
        </p:spPr>
      </p:pic>
      <p:pic>
        <p:nvPicPr>
          <p:cNvPr id="137" name="Shape 137"/>
          <p:cNvPicPr preferRelativeResize="0"/>
          <p:nvPr/>
        </p:nvPicPr>
        <p:blipFill>
          <a:blip r:embed="rId4">
            <a:alphaModFix/>
          </a:blip>
          <a:stretch>
            <a:fillRect/>
          </a:stretch>
        </p:blipFill>
        <p:spPr>
          <a:xfrm>
            <a:off x="6644075" y="3353213"/>
            <a:ext cx="2381350" cy="1502625"/>
          </a:xfrm>
          <a:prstGeom prst="rect">
            <a:avLst/>
          </a:prstGeom>
          <a:noFill/>
          <a:ln>
            <a:noFill/>
          </a:ln>
        </p:spPr>
      </p:pic>
      <p:pic>
        <p:nvPicPr>
          <p:cNvPr id="138" name="Shape 138"/>
          <p:cNvPicPr preferRelativeResize="0"/>
          <p:nvPr/>
        </p:nvPicPr>
        <p:blipFill>
          <a:blip r:embed="rId5">
            <a:alphaModFix/>
          </a:blip>
          <a:stretch>
            <a:fillRect/>
          </a:stretch>
        </p:blipFill>
        <p:spPr>
          <a:xfrm>
            <a:off x="6644075" y="1567207"/>
            <a:ext cx="2381350" cy="1786018"/>
          </a:xfrm>
          <a:prstGeom prst="rect">
            <a:avLst/>
          </a:prstGeom>
          <a:noFill/>
          <a:ln>
            <a:noFill/>
          </a:ln>
        </p:spPr>
      </p:pic>
      <p:pic>
        <p:nvPicPr>
          <p:cNvPr id="139" name="Shape 139"/>
          <p:cNvPicPr preferRelativeResize="0"/>
          <p:nvPr/>
        </p:nvPicPr>
        <p:blipFill>
          <a:blip r:embed="rId6">
            <a:alphaModFix/>
          </a:blip>
          <a:stretch>
            <a:fillRect/>
          </a:stretch>
        </p:blipFill>
        <p:spPr>
          <a:xfrm>
            <a:off x="297325" y="1720300"/>
            <a:ext cx="2832325" cy="2127025"/>
          </a:xfrm>
          <a:prstGeom prst="rect">
            <a:avLst/>
          </a:prstGeom>
          <a:noFill/>
          <a:ln>
            <a:noFill/>
          </a:ln>
        </p:spPr>
      </p:pic>
      <p:pic>
        <p:nvPicPr>
          <p:cNvPr id="140" name="Shape 140"/>
          <p:cNvPicPr preferRelativeResize="0"/>
          <p:nvPr/>
        </p:nvPicPr>
        <p:blipFill>
          <a:blip r:embed="rId7">
            <a:alphaModFix/>
          </a:blip>
          <a:stretch>
            <a:fillRect/>
          </a:stretch>
        </p:blipFill>
        <p:spPr>
          <a:xfrm>
            <a:off x="39447" y="3138900"/>
            <a:ext cx="2575000" cy="19312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382</Words>
  <Application>Microsoft Office PowerPoint</Application>
  <PresentationFormat>On-screen Show (16:9)</PresentationFormat>
  <Paragraphs>57</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Simple Dark</vt:lpstr>
      <vt:lpstr>Hagerty High School Modeling and Simulation 2017-2018 Program Update</vt:lpstr>
      <vt:lpstr>The Logistics of  Career Technology Education (CTE) Programs in 9 -12 Public Education </vt:lpstr>
      <vt:lpstr>PowerPoint Presentation</vt:lpstr>
      <vt:lpstr>PowerPoint Presentation</vt:lpstr>
      <vt:lpstr>PowerPoint Presentation</vt:lpstr>
      <vt:lpstr>PowerPoint Presentation</vt:lpstr>
      <vt:lpstr>PowerPoint Presentation</vt:lpstr>
      <vt:lpstr>I/ITSEC -  2017</vt:lpstr>
      <vt:lpstr>PowerPoint Presentation</vt:lpstr>
      <vt:lpstr>PowerPoint Presentation</vt:lpstr>
      <vt:lpstr>       Thank you for Scholarship Opportunities!  NCS for $1000.00 !  Cole Engineering for Judging Senior Projects and Awarding Scholarship Money! </vt:lpstr>
      <vt:lpstr>Engaging and Inspiring the Next Generation!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Hagerty High School Modeling and Simulation 2017-2018 Program Update</dc:title>
  <dc:creator>Lindsey Spalding</dc:creator>
  <cp:lastModifiedBy>Henry Okraski</cp:lastModifiedBy>
  <cp:revision>1</cp:revision>
  <dcterms:modified xsi:type="dcterms:W3CDTF">2018-05-03T01:46:41Z</dcterms:modified>
</cp:coreProperties>
</file>