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402" r:id="rId2"/>
    <p:sldId id="403" r:id="rId3"/>
    <p:sldId id="455" r:id="rId4"/>
    <p:sldId id="456" r:id="rId5"/>
    <p:sldId id="454" r:id="rId6"/>
    <p:sldId id="425" r:id="rId7"/>
    <p:sldId id="420" r:id="rId8"/>
    <p:sldId id="410" r:id="rId9"/>
    <p:sldId id="422" r:id="rId10"/>
    <p:sldId id="448" r:id="rId11"/>
    <p:sldId id="446" r:id="rId12"/>
    <p:sldId id="449" r:id="rId13"/>
    <p:sldId id="450" r:id="rId14"/>
    <p:sldId id="451" r:id="rId15"/>
    <p:sldId id="457" r:id="rId16"/>
    <p:sldId id="452" r:id="rId17"/>
    <p:sldId id="458" r:id="rId18"/>
    <p:sldId id="464" r:id="rId19"/>
    <p:sldId id="459" r:id="rId20"/>
    <p:sldId id="461" r:id="rId21"/>
    <p:sldId id="462" r:id="rId22"/>
    <p:sldId id="463" r:id="rId23"/>
    <p:sldId id="460" r:id="rId24"/>
    <p:sldId id="445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000000"/>
    <a:srgbClr val="FF3300"/>
    <a:srgbClr val="6600CC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5409" autoAdjust="0"/>
  </p:normalViewPr>
  <p:slideViewPr>
    <p:cSldViewPr>
      <p:cViewPr>
        <p:scale>
          <a:sx n="75" d="100"/>
          <a:sy n="75" d="100"/>
        </p:scale>
        <p:origin x="-184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6"/>
    </p:cViewPr>
  </p:sorterViewPr>
  <p:notesViewPr>
    <p:cSldViewPr>
      <p:cViewPr varScale="1">
        <p:scale>
          <a:sx n="79" d="100"/>
          <a:sy n="79" d="100"/>
        </p:scale>
        <p:origin x="-2916" y="-84"/>
      </p:cViewPr>
      <p:guideLst>
        <p:guide orient="horz" pos="3025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WAFS\DATA\Groups\R&amp;E\TAX%20LIBRARY\LA%20Presentation%20Materials\MARPA%20Aerospace%20Conf%20-%20Qualified%20Activities%20Description%20-%2010-5-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numRef>
              <c:f>Sheet2!$C$13:$F$13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Sheet2!$C$12:$F$12</c:f>
              <c:numCache>
                <c:formatCode>General</c:formatCode>
                <c:ptCount val="4"/>
                <c:pt idx="0">
                  <c:v>100000</c:v>
                </c:pt>
                <c:pt idx="1">
                  <c:v>125000</c:v>
                </c:pt>
                <c:pt idx="2">
                  <c:v>90000</c:v>
                </c:pt>
                <c:pt idx="3">
                  <c:v>150000</c:v>
                </c:pt>
              </c:numCache>
            </c:numRef>
          </c:val>
        </c:ser>
        <c:gapWidth val="0"/>
        <c:overlap val="100"/>
        <c:axId val="121243904"/>
        <c:axId val="121509760"/>
      </c:barChart>
      <c:catAx>
        <c:axId val="121243904"/>
        <c:scaling>
          <c:orientation val="minMax"/>
        </c:scaling>
        <c:axPos val="b"/>
        <c:numFmt formatCode="General" sourceLinked="1"/>
        <c:tickLblPos val="nextTo"/>
        <c:crossAx val="121509760"/>
        <c:crosses val="autoZero"/>
        <c:auto val="1"/>
        <c:lblAlgn val="ctr"/>
        <c:lblOffset val="100"/>
      </c:catAx>
      <c:valAx>
        <c:axId val="121509760"/>
        <c:scaling>
          <c:orientation val="minMax"/>
        </c:scaling>
        <c:axPos val="l"/>
        <c:majorGridlines/>
        <c:numFmt formatCode="&quot;$&quot;#,##0" sourceLinked="0"/>
        <c:tickLblPos val="nextTo"/>
        <c:crossAx val="121243904"/>
        <c:crosses val="autoZero"/>
        <c:crossBetween val="between"/>
        <c:majorUnit val="50000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defTabSz="963613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algn="r" defTabSz="963613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defTabSz="963613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algn="r" defTabSz="963613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44D1BA3B-91DA-4CCE-A510-FE5C2F6B1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defTabSz="963613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algn="r" defTabSz="963613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2313"/>
            <a:ext cx="4797425" cy="3597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defTabSz="963613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algn="r" defTabSz="963613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BF4DE9A-0C23-43F5-85A5-6FBD6DBA3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13067-5B20-48A7-88D4-FB22C251B83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C1F0B-33F4-43B5-802E-C593B8FFA2F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C1F0B-33F4-43B5-802E-C593B8FFA2F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E8BFB-20A2-4376-A5C8-1C62A8E3BDB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draft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5511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16200000">
            <a:off x="8442325" y="6156325"/>
            <a:ext cx="1219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">
                <a:solidFill>
                  <a:schemeClr val="tx2"/>
                </a:solidFill>
              </a:rPr>
              <a:t>©2010 LarsonAllen LLP</a:t>
            </a:r>
            <a:endParaRPr lang="en-US" sz="800">
              <a:solidFill>
                <a:schemeClr val="tx2"/>
              </a:solidFill>
            </a:endParaRPr>
          </a:p>
        </p:txBody>
      </p:sp>
      <p:pic>
        <p:nvPicPr>
          <p:cNvPr id="7" name="Picture 8" descr="PPT_draftg2e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85800"/>
            <a:ext cx="181133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6200" y="6553200"/>
            <a:ext cx="381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60EFF081-0043-43BE-A128-8802CE5320E1}" type="slidenum">
              <a:rPr lang="en-US" sz="800">
                <a:solidFill>
                  <a:schemeClr val="tx2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800">
              <a:solidFill>
                <a:schemeClr val="tx2"/>
              </a:solidFill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762000"/>
            <a:ext cx="5791200" cy="1905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743200"/>
            <a:ext cx="5791200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7F7F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5105400"/>
            <a:ext cx="2514600" cy="244475"/>
          </a:xfrm>
        </p:spPr>
        <p:txBody>
          <a:bodyPr anchor="t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24D88-DBC5-45B3-A677-290284DAE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9DF3-BB3E-42F6-92C0-1B5DB15DE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285E-728C-484A-B219-D2A3053FB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928BB-98E2-44CC-A108-9CD7D6938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C8B47-4D29-44E3-B16D-EBD029C2C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701D-F0D7-49CE-B4FA-C2039E961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DB75-2DE6-4196-9741-0D4024B1E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0D992-D55E-45FA-9833-725D44AC1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D2372-FABD-4A46-9966-6D6A42F0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F4860-00B6-427D-BDEF-2874F5BFA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559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72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532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5DB69302-A5D0-4B10-8D34-3EC8BEBC4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 rot="-5400000">
            <a:off x="8518525" y="5851525"/>
            <a:ext cx="1066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>
                <a:solidFill>
                  <a:schemeClr val="accent2"/>
                </a:solidFill>
              </a:rPr>
              <a:t>©2010 LarsonAllen LLP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1033" name="Picture 9" descr="inside_egg_LL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6462713"/>
            <a:ext cx="91487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0" y="6567488"/>
            <a:ext cx="381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92836E9A-6A3C-4B32-B4E9-DF8AEA78BFE7}" type="slidenum">
              <a:rPr lang="en-US" sz="800">
                <a:solidFill>
                  <a:schemeClr val="tx2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8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5000"/>
        <a:buFont typeface="Arial Narrow" pitchFamily="34" charset="0"/>
        <a:buChar char="◊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blogs.sd41.bc.ca/learningtech/files/2010/09/blog-discussion_group.jpg&amp;imgrefurl=http://blogs.sd41.bc.ca/learningtech/&amp;usg=__aVHphBFS8kAOhtFR9VDIT436JFE=&amp;h=1091&amp;w=1760&amp;sz=934&amp;hl=en&amp;start=8&amp;zoom=1&amp;um=1&amp;itbs=1&amp;tbnid=MPY0FGkw0ue-NM:&amp;tbnh=93&amp;tbnw=150&amp;prev=/images?q=discussion&amp;um=1&amp;hl=en&amp;rls=com.microsoft:en-us:IE-SearchBox&amp;rlz=1I7GGIT_en&amp;tbs=isch:1" TargetMode="External"/><Relationship Id="rId2" Type="http://schemas.openxmlformats.org/officeDocument/2006/relationships/hyperlink" Target="http://www.google.com/imgres?imgurl=http://www.hoopgirl.com/blog/off%20the%20beaten%20path.jpg&amp;imgrefurl=http://www.hoopgirl.com/blog/2009/06/last_day_at_the_hoop_path_retr.html&amp;usg=__-XinVEXHSY9Rec4Kk3Ig4BXpevU=&amp;h=768&amp;w=1024&amp;sz=185&amp;hl=en&amp;start=19&amp;zoom=1&amp;um=1&amp;itbs=1&amp;tbnid=BW1_Ep_rRGKg9M:&amp;tbnh=113&amp;tbnw=150&amp;prev=/images?q=path&amp;um=1&amp;hl=en&amp;sa=N&amp;rls=com.microsoft:en-us:IE-SearchBox&amp;rlz=1I7GGIT_en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6248400" cy="1524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Tax Incentives for Manufacturers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Simulation Association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December 6, 2011</a:t>
            </a:r>
            <a:br>
              <a:rPr lang="en-US" sz="2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533400" y="43434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800" b="1">
                <a:solidFill>
                  <a:schemeClr val="tx2"/>
                </a:solidFill>
                <a:latin typeface="Arial Narrow" pitchFamily="34" charset="0"/>
              </a:rPr>
              <a:t>	 </a:t>
            </a:r>
            <a:br>
              <a:rPr lang="en-US" sz="1800" b="1">
                <a:solidFill>
                  <a:schemeClr val="tx2"/>
                </a:solidFill>
                <a:latin typeface="Arial Narrow" pitchFamily="34" charset="0"/>
              </a:rPr>
            </a:br>
            <a:endParaRPr lang="en-US" sz="18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4572000"/>
            <a:ext cx="286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Steve Roark, CPA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Marni Spence, CPA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rot="5400000">
            <a:off x="2628902" y="3533776"/>
            <a:ext cx="493395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2827338" y="6024563"/>
            <a:ext cx="295275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7212806" y="5650706"/>
            <a:ext cx="1038225" cy="47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81000" y="3351212"/>
            <a:ext cx="822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Industry Specific R&amp;D Timeline</a:t>
            </a:r>
          </a:p>
        </p:txBody>
      </p:sp>
      <p:sp>
        <p:nvSpPr>
          <p:cNvPr id="8209" name="TextBox 65"/>
          <p:cNvSpPr txBox="1">
            <a:spLocks noChangeArrowheads="1"/>
          </p:cNvSpPr>
          <p:nvPr/>
        </p:nvSpPr>
        <p:spPr bwMode="auto">
          <a:xfrm>
            <a:off x="7162800" y="4955976"/>
            <a:ext cx="11430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chemeClr val="tx2"/>
                </a:solidFill>
              </a:rPr>
              <a:t>ECP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10800000">
            <a:off x="2971800" y="6176963"/>
            <a:ext cx="4749800" cy="158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409576" y="3533776"/>
            <a:ext cx="493395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1143001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Disallowed</a:t>
            </a:r>
          </a:p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43600" y="1143001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Disallowed</a:t>
            </a:r>
          </a:p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05689" y="1143002"/>
            <a:ext cx="289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Allowable Activities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257800" y="586740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May Potentially Lead</a:t>
            </a:r>
          </a:p>
          <a:p>
            <a:pPr algn="ctr"/>
            <a:r>
              <a:rPr lang="en-US" sz="1800" dirty="0" smtClean="0"/>
              <a:t>Back to R&amp;E</a:t>
            </a:r>
            <a:endParaRPr lang="en-US" sz="1800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04801" y="1905000"/>
          <a:ext cx="8610599" cy="4108196"/>
        </p:xfrm>
        <a:graphic>
          <a:graphicData uri="http://schemas.openxmlformats.org/drawingml/2006/table">
            <a:tbl>
              <a:tblPr/>
              <a:tblGrid>
                <a:gridCol w="1939324"/>
                <a:gridCol w="2870200"/>
                <a:gridCol w="2119249"/>
                <a:gridCol w="840913"/>
                <a:gridCol w="840913"/>
              </a:tblGrid>
              <a:tr h="198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Pre-Contract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Award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Work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Market Research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Vendor Research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State of Technology/Training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Reverse Engineering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7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Design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41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Prototypes/Mock-ups and Models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7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Fixtures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7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Testing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Program Mgt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77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CMM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Safety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7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Functional / Flight Test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FAA Certification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Training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7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Destructive Test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Part 21 - Dem/Val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Technical Writing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77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HALT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Overseas R&amp;E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77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Production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7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PreProduction Planning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41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Creation of new production Machinery/Processes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Tooling up for Production Debugging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7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Qualification Testing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Trouble Shooting</a:t>
                      </a: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93" marR="9293" marT="9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38" name="Straight Connector 37"/>
          <p:cNvCxnSpPr/>
          <p:nvPr/>
        </p:nvCxnSpPr>
        <p:spPr bwMode="auto">
          <a:xfrm>
            <a:off x="228600" y="1905000"/>
            <a:ext cx="85344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 Claim – a 3 Step Process</a:t>
            </a:r>
          </a:p>
        </p:txBody>
      </p:sp>
      <p:sp>
        <p:nvSpPr>
          <p:cNvPr id="9221" name="TextBox 65"/>
          <p:cNvSpPr txBox="1">
            <a:spLocks noChangeArrowheads="1"/>
          </p:cNvSpPr>
          <p:nvPr/>
        </p:nvSpPr>
        <p:spPr bwMode="auto">
          <a:xfrm>
            <a:off x="1092199" y="3810000"/>
            <a:ext cx="2633663" cy="1570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solidFill>
                  <a:schemeClr val="tx2"/>
                </a:solidFill>
              </a:rPr>
              <a:t>Quantify expenses related to qualified activities</a:t>
            </a:r>
          </a:p>
        </p:txBody>
      </p:sp>
      <p:sp>
        <p:nvSpPr>
          <p:cNvPr id="9222" name="TextBox 65"/>
          <p:cNvSpPr txBox="1">
            <a:spLocks noChangeArrowheads="1"/>
          </p:cNvSpPr>
          <p:nvPr/>
        </p:nvSpPr>
        <p:spPr bwMode="auto">
          <a:xfrm>
            <a:off x="5783262" y="2404408"/>
            <a:ext cx="2446338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en-US" dirty="0" smtClean="0">
                <a:solidFill>
                  <a:schemeClr val="tx2"/>
                </a:solidFill>
              </a:rPr>
              <a:t>Document </a:t>
            </a:r>
            <a:r>
              <a:rPr lang="en-US" dirty="0">
                <a:solidFill>
                  <a:schemeClr val="tx2"/>
                </a:solidFill>
              </a:rPr>
              <a:t>qualified activities</a:t>
            </a:r>
          </a:p>
          <a:p>
            <a:pPr algn="ctr" eaLnBrk="1" hangingPunct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220" name="TextBox 65"/>
          <p:cNvSpPr txBox="1">
            <a:spLocks noChangeArrowheads="1"/>
          </p:cNvSpPr>
          <p:nvPr/>
        </p:nvSpPr>
        <p:spPr bwMode="auto">
          <a:xfrm>
            <a:off x="1168399" y="1371600"/>
            <a:ext cx="2481262" cy="1570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Identify qualifying research activities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81000" y="5726668"/>
            <a:ext cx="83820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Documentation creates NEXUS or a tie between activities and expenses</a:t>
            </a:r>
            <a:endParaRPr lang="en-US" sz="1800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430462" y="3352800"/>
            <a:ext cx="32004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2125662" y="3352800"/>
            <a:ext cx="609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Calculation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838200" y="1290936"/>
          <a:ext cx="7239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4186536"/>
            <a:ext cx="448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Base Period Hurdle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 rot="16200000">
            <a:off x="1421462" y="1626548"/>
            <a:ext cx="2338686" cy="1219190"/>
          </a:xfrm>
          <a:prstGeom prst="rightArrow">
            <a:avLst/>
          </a:prstGeom>
          <a:solidFill>
            <a:srgbClr val="92D05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20% Regular</a:t>
            </a:r>
          </a:p>
        </p:txBody>
      </p:sp>
      <p:sp>
        <p:nvSpPr>
          <p:cNvPr id="7" name="Right Arrow 6"/>
          <p:cNvSpPr/>
          <p:nvPr/>
        </p:nvSpPr>
        <p:spPr bwMode="auto">
          <a:xfrm rot="16200000">
            <a:off x="4410080" y="1757657"/>
            <a:ext cx="2305050" cy="1371608"/>
          </a:xfrm>
          <a:prstGeom prst="rightArrow">
            <a:avLst/>
          </a:prstGeom>
          <a:solidFill>
            <a:srgbClr val="92D05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14% Alternative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5786735"/>
            <a:ext cx="77724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2"/>
                </a:solidFill>
              </a:rPr>
              <a:t>Credits Offset Tax Dollar-for-Dollar &amp; Offset 2010 AMT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76200"/>
            <a:ext cx="7696200" cy="1066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LarsonAllen Approach</a:t>
            </a:r>
            <a:endParaRPr lang="en-US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219200"/>
            <a:ext cx="8610600" cy="46482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000" kern="0" dirty="0" smtClean="0">
                <a:latin typeface="+mn-lt"/>
                <a:ea typeface="+mn-ea"/>
              </a:rPr>
              <a:t>Phase </a:t>
            </a:r>
            <a:r>
              <a:rPr lang="en-US" sz="3000" kern="0" dirty="0">
                <a:latin typeface="+mn-lt"/>
                <a:ea typeface="+mn-ea"/>
              </a:rPr>
              <a:t>I </a:t>
            </a:r>
            <a:r>
              <a:rPr lang="en-US" sz="3000" kern="0" dirty="0" smtClean="0">
                <a:latin typeface="+mn-lt"/>
                <a:ea typeface="+mn-ea"/>
              </a:rPr>
              <a:t>- Initial Assessment</a:t>
            </a:r>
            <a:endParaRPr lang="en-US" sz="3000" kern="0" dirty="0">
              <a:latin typeface="+mn-lt"/>
              <a:ea typeface="+mn-ea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  <a:ea typeface="+mn-ea"/>
              </a:rPr>
              <a:t>Determine framework to establish Nexus between qualifying activities and expenses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  <a:ea typeface="+mn-ea"/>
              </a:rPr>
              <a:t>Estimate potential credits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  <a:ea typeface="+mn-ea"/>
              </a:rPr>
              <a:t>Determine utilization of </a:t>
            </a:r>
            <a:r>
              <a:rPr lang="en-US" kern="0" dirty="0" smtClean="0">
                <a:latin typeface="+mn-lt"/>
                <a:ea typeface="+mn-ea"/>
              </a:rPr>
              <a:t>benefit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kern="0" dirty="0" smtClean="0">
                <a:latin typeface="+mn-lt"/>
                <a:ea typeface="+mn-ea"/>
              </a:rPr>
              <a:t>Go/no-go recommendation</a:t>
            </a: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000" kern="0" dirty="0">
                <a:latin typeface="+mn-lt"/>
                <a:ea typeface="+mn-ea"/>
              </a:rPr>
              <a:t>Phase II </a:t>
            </a:r>
            <a:r>
              <a:rPr lang="en-US" sz="3000" kern="0" dirty="0" smtClean="0">
                <a:latin typeface="+mn-lt"/>
                <a:ea typeface="+mn-ea"/>
              </a:rPr>
              <a:t>- Substantiation</a:t>
            </a:r>
            <a:endParaRPr lang="en-US" sz="3000" kern="0" dirty="0">
              <a:latin typeface="+mn-lt"/>
              <a:ea typeface="+mn-ea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  <a:ea typeface="+mn-ea"/>
              </a:rPr>
              <a:t>Construct actual </a:t>
            </a:r>
            <a:r>
              <a:rPr lang="en-US" kern="0" dirty="0"/>
              <a:t>Nexus between qualifying activities and expenses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  <a:ea typeface="+mn-ea"/>
              </a:rPr>
              <a:t>Document activities &amp; Finalize Credit Calculation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kern="0" dirty="0" smtClean="0">
                <a:latin typeface="+mn-lt"/>
                <a:ea typeface="+mn-ea"/>
              </a:rPr>
              <a:t>File on </a:t>
            </a:r>
            <a:r>
              <a:rPr lang="en-US" kern="0" dirty="0">
                <a:latin typeface="+mn-lt"/>
                <a:ea typeface="+mn-ea"/>
              </a:rPr>
              <a:t>tax return – potentially 4 </a:t>
            </a:r>
            <a:r>
              <a:rPr lang="en-US" kern="0" dirty="0" smtClean="0">
                <a:latin typeface="+mn-lt"/>
                <a:ea typeface="+mn-ea"/>
              </a:rPr>
              <a:t>returns</a:t>
            </a:r>
            <a:endParaRPr lang="en-US" kern="0" dirty="0">
              <a:latin typeface="+mn-lt"/>
              <a:ea typeface="+mn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5791200"/>
            <a:ext cx="83820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2"/>
                </a:solidFill>
              </a:rPr>
              <a:t>GOAL: Minimize Impact on Client – Maximize </a:t>
            </a:r>
            <a:r>
              <a:rPr lang="en-US" sz="1800" dirty="0" smtClean="0">
                <a:solidFill>
                  <a:schemeClr val="tx2"/>
                </a:solidFill>
              </a:rPr>
              <a:t>Benefit – Create Audit Support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2286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Segregation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media.ebaumsworld.com/2006/07/weirdbuilding.jpg"/>
          <p:cNvPicPr>
            <a:picLocks noChangeAspect="1" noChangeArrowheads="1"/>
          </p:cNvPicPr>
          <p:nvPr/>
        </p:nvPicPr>
        <p:blipFill>
          <a:blip r:embed="rId2" cstate="print"/>
          <a:srcRect b="7246"/>
          <a:stretch>
            <a:fillRect/>
          </a:stretch>
        </p:blipFill>
        <p:spPr bwMode="auto">
          <a:xfrm>
            <a:off x="1447800" y="1524000"/>
            <a:ext cx="6134100" cy="426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32067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Segregation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46237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perform a cost segregation?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Maximize tax deferral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 Narrow" pitchFamily="34" charset="0"/>
              <a:buChar char="◊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Tax deferrals are accelerated into early years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 Narrow" pitchFamily="34" charset="0"/>
              <a:buChar char="◊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$1 worth more today than 40 years from now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Increase cash flow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 Narrow" pitchFamily="34" charset="0"/>
              <a:buChar char="◊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Tax savings in early years generates additional cash flow to reinvest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2286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Segregation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066800"/>
            <a:ext cx="8229600" cy="472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Classify separate component lives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39/27.5 year property re-classed to 5, 7 or 15 year lives (see Rev. Proc. 87-56)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Activities that benefit include: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New Construction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Purchase of an existing building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Additions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Renovations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Leasehold or tenant improvements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 – More depreciation in early years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304800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Segregation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28600" y="990600"/>
            <a:ext cx="8229600" cy="381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($3.9M building, renovation, etc.)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81005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5130" y="5657850"/>
            <a:ext cx="405427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304800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Depreciation Alternatives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143000"/>
            <a:ext cx="8839200" cy="4876800"/>
          </a:xfrm>
        </p:spPr>
        <p:txBody>
          <a:bodyPr/>
          <a:lstStyle/>
          <a:p>
            <a:r>
              <a:rPr lang="en-US" sz="2000" dirty="0" smtClean="0"/>
              <a:t>Cost Segregation</a:t>
            </a:r>
          </a:p>
          <a:p>
            <a:pPr lvl="1"/>
            <a:r>
              <a:rPr lang="en-US" sz="1800" dirty="0" smtClean="0"/>
              <a:t>Applied to New Construction, Renovations, Additions, Leasehold or Tenant Improvements</a:t>
            </a:r>
          </a:p>
          <a:p>
            <a:pPr lvl="1"/>
            <a:r>
              <a:rPr lang="en-US" sz="1800" dirty="0" smtClean="0"/>
              <a:t>Breaks Out Items into Shorter Lives (5, 7, 15 year, etc.)</a:t>
            </a:r>
          </a:p>
          <a:p>
            <a:pPr lvl="1"/>
            <a:r>
              <a:rPr lang="en-US" sz="1800" dirty="0" smtClean="0"/>
              <a:t>Can Perform After the Fact</a:t>
            </a:r>
          </a:p>
          <a:p>
            <a:pPr lvl="1"/>
            <a:r>
              <a:rPr lang="en-US" sz="1800" dirty="0" smtClean="0"/>
              <a:t>Single Lump Sum Retro Catch Up Okay</a:t>
            </a:r>
          </a:p>
          <a:p>
            <a:r>
              <a:rPr lang="en-US" sz="2000" dirty="0" smtClean="0"/>
              <a:t>Bonus Depreciation</a:t>
            </a:r>
            <a:r>
              <a:rPr lang="en-US" sz="2400" dirty="0" smtClean="0"/>
              <a:t> – </a:t>
            </a:r>
            <a:r>
              <a:rPr lang="en-US" sz="2000" i="1" dirty="0" smtClean="0"/>
              <a:t>new only</a:t>
            </a:r>
            <a:endParaRPr lang="en-US" sz="2000" dirty="0" smtClean="0"/>
          </a:p>
          <a:p>
            <a:pPr lvl="1"/>
            <a:r>
              <a:rPr lang="en-US" sz="1800" dirty="0" smtClean="0"/>
              <a:t>100% of purchase price, class life of 20 years or less, thru 12/31/11</a:t>
            </a:r>
          </a:p>
          <a:p>
            <a:pPr lvl="1"/>
            <a:r>
              <a:rPr lang="en-US" sz="1800" dirty="0" smtClean="0"/>
              <a:t>Decreases to 50% in 2012</a:t>
            </a:r>
          </a:p>
          <a:p>
            <a:pPr lvl="1"/>
            <a:r>
              <a:rPr lang="en-US" sz="1800" dirty="0" smtClean="0"/>
              <a:t>Unlimited Amount</a:t>
            </a:r>
          </a:p>
          <a:p>
            <a:r>
              <a:rPr lang="en-US" sz="2400" dirty="0" smtClean="0"/>
              <a:t>Section 179 – </a:t>
            </a:r>
            <a:r>
              <a:rPr lang="en-US" sz="2000" i="1" dirty="0" smtClean="0"/>
              <a:t>new and used</a:t>
            </a:r>
            <a:endParaRPr lang="en-US" sz="2400" i="1" dirty="0" smtClean="0"/>
          </a:p>
          <a:p>
            <a:pPr lvl="1"/>
            <a:r>
              <a:rPr lang="en-US" sz="2000" dirty="0" smtClean="0"/>
              <a:t>$500K max - Purchase Price/Lease of equipment/software</a:t>
            </a:r>
          </a:p>
          <a:p>
            <a:pPr lvl="1"/>
            <a:r>
              <a:rPr lang="en-US" sz="2000" dirty="0" smtClean="0"/>
              <a:t>Phase out ($ for $ reduction over $2M)</a:t>
            </a:r>
          </a:p>
          <a:p>
            <a:pPr lvl="1"/>
            <a:r>
              <a:rPr lang="en-US" sz="2000" dirty="0" smtClean="0"/>
              <a:t>$125K max tax years beginning in 2012 – Phase out lowers to $500K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53975"/>
            <a:ext cx="83820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IC-DISC</a:t>
            </a:r>
            <a:b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Interest Charge </a:t>
            </a:r>
            <a:r>
              <a:rPr lang="en-US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Domestic </a:t>
            </a:r>
            <a:r>
              <a:rPr lang="en-US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International Sales Corporation)</a:t>
            </a:r>
            <a:endParaRPr lang="en-US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www.theage.com.au/ffximage/2007/05/31/svEXPORTS_wideweb__470x437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950" y="1600200"/>
            <a:ext cx="4362450" cy="4056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696200" cy="3505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dirty="0" smtClean="0"/>
              <a:t>The Tax Formula</a:t>
            </a:r>
          </a:p>
          <a:p>
            <a:pPr eaLnBrk="1" hangingPunct="1"/>
            <a:r>
              <a:rPr lang="en-US" sz="4000" dirty="0" smtClean="0"/>
              <a:t>The Research Tax Credit </a:t>
            </a:r>
          </a:p>
          <a:p>
            <a:pPr eaLnBrk="1" hangingPunct="1"/>
            <a:r>
              <a:rPr lang="en-US" sz="4000" dirty="0" smtClean="0"/>
              <a:t>Cost Segregation &amp; Depreciation</a:t>
            </a:r>
          </a:p>
          <a:p>
            <a:pPr eaLnBrk="1" hangingPunct="1"/>
            <a:r>
              <a:rPr lang="en-US" sz="4000" dirty="0" smtClean="0"/>
              <a:t>IC-DISC</a:t>
            </a:r>
          </a:p>
        </p:txBody>
      </p:sp>
      <p:pic>
        <p:nvPicPr>
          <p:cNvPr id="4" name="Picture 2" descr="http://www.glasbergen.com/images/g5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4093281" cy="312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IC-DISC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810000" y="1265237"/>
            <a:ext cx="533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lang="en-US" sz="2800" dirty="0" smtClean="0">
                <a:solidFill>
                  <a:srgbClr val="4C0E22"/>
                </a:solidFill>
                <a:latin typeface="+mn-lt"/>
              </a:rPr>
              <a:t>Company sells goods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en-US" sz="2800" dirty="0" smtClean="0">
                <a:solidFill>
                  <a:srgbClr val="4C0E22"/>
                </a:solidFill>
                <a:latin typeface="+mn-lt"/>
              </a:rPr>
              <a:t>Pays a commission to the IC-DISC and deducts the amount of the commission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en-US" sz="2800" dirty="0" smtClean="0">
                <a:solidFill>
                  <a:srgbClr val="4C0E22"/>
                </a:solidFill>
                <a:latin typeface="+mn-lt"/>
              </a:rPr>
              <a:t>DISC can loan commission money back to exporter, or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en-US" sz="2800" dirty="0" smtClean="0">
                <a:solidFill>
                  <a:srgbClr val="4C0E22"/>
                </a:solidFill>
                <a:latin typeface="+mn-lt"/>
              </a:rPr>
              <a:t>DISC pays a dividend to shareholders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en-US" sz="2800" dirty="0" smtClean="0">
                <a:solidFill>
                  <a:srgbClr val="4C0E22"/>
                </a:solidFill>
                <a:latin typeface="+mn-lt"/>
              </a:rPr>
              <a:t>Currently 15% tax rate</a:t>
            </a:r>
            <a:endParaRPr lang="en-US" sz="2800" dirty="0">
              <a:solidFill>
                <a:srgbClr val="4C0E2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38211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794000" y="17272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790700" y="31369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IC-DISC Example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25562"/>
            <a:ext cx="8982075" cy="396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2743200" y="3429000"/>
            <a:ext cx="17526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 flipV="1">
            <a:off x="5181600" y="4610100"/>
            <a:ext cx="332740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IC-DISC – Key Points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66800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Export sales filed as commission income via 1120 IC-DISC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Reclassifies export sales from ordinary income to qualified dividend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Reduces tax rate from 35% to 15%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$10M Exports generate minimum of $80K tax savings, sometimes much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Paper corporation only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Customers need not know of existence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1143000"/>
            <a:ext cx="8763000" cy="3886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 credits, deductions, bonus depreciation and other tax planning mechanisms create significant incentives for businesses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Recent Events: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Add urgency to acting now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Are Designed for Businesses to Create Cash Flow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Sustain Jobs and Incentivize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Investment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-228600"/>
            <a:ext cx="579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34819" name="AutoShape 2" descr="data:image/jpg;base64,/9j/4AAQSkZJRgABAQAAAQABAAD/2wCEAAkGBhISERUSEhQUFRUUGBoWFxgYFxwXFxoYFhcYFhsYGxcYGyYgGBklGRQYHy8kIycpLCwsGR4xNTAqNSYrLCoBCQoKDgwOGg8PGiwkHyQsLC0pLCw0LDQsLywsLCwsKSwsKSksLCwuLCwsLCwpLCwsLCwsLCwsLCwsLCwsKSwsLP/AABEIAHEAlgMBIgACEQEDEQH/xAAaAAACAwEBAAAAAAAAAAAAAAAEBQACAwYB/8QANxAAAQIEBAQEBQMEAgMAAAAAAQIRAAMhMQQSQVEFImFxMoGRoROxwdHwBkJSYoLh8RQjFTOS/8QAGQEAAwEBAQAAAAAAAAAAAAAAAAECAwQF/8QAJhEAAgICAgEEAgMBAAAAAAAAAAECEQMhEjFBIjJRYQSRcaHwE//aAAwDAQACEQMRAD8A5TiAEuapE0hnQtbB0lkkUD1LE/4gzE/qBK5bSkziWZJt4ixoDXX1hbK4hJ+J8ScXBGvM6tDlN/o0aHjkpakkLAYuAQwOgDWoBo0eG8dtcldfr9GHg0nYJTJC0JRk5MgbxB/F1cl2OvRoISAhDkJAFKflYGxnEZS65kBLNdnVR1E6UHePU4kFAQlJIDgqbNc60qGp5w5Jz+hBMllOSAwOpa1QenSFmN4gM2WTVW78idXrR6awZMw0yepapsyXLllQ5ZbgEFWWzUAu1TFpeETlUoJyoASlCBqVE1JVVyX9occcU7k/4KSQJhOEhRzrdZoHUcqQ9dQ7N0hhiJJIABFFJHKX1A2vExmMCVAFVXJYBRcm+UCupr+AafjpiyEgGWBV1BmDNRLnfWIlcmmD2EKn5SAq5NGeujARVWKIbK41TWj6E7esDSZstKs4Up9W5lH+6oHb8Mw0wEKqorAKkpAd2u+1K/SsP/lYuPwN8OpSAQ5ADa0ILmravDbAEK/dlLUqU9mLEbjSOcwiivwpOZhQ8ulmI6vaGgKkcqggAhwXzWBqLV6dO0YSxtdhR2aJwloKQZcwOQSkmUa7qUapuandto5fiSwtRKnYUSm726tuzEl9tSsJgJalBSZhUWHiTRxsxBTqHq0eYrCEKZX7nVVWYFjWw6vUa63jJOKf2VYgx2EBACCoJSQRmIKklwSAb5SWIexGrufMBxVSlIcl5YmoNaVDhm2Y01yxviVsFE0LWDDsdu8JsJNXKWQD4ylSToxCkkEihLLIPcx1YpNq/joOzu14lQw5UkEpPKACmpB5QlNTmzlhuFPuYVceQPgYdQUTPBdYcqKcpVlyk2CXygMH5jGWBxIlnDkpUSBMUkGxmFJyHXKAVZv7XprfhRlrxKM5dFlEulOZQdjlc0Zvwx6Eciail29f2Sc5xXDHPyKCgQFcpZswdmI0t5dokG8Vw3wpqkKSaElIGiSXHtTyiRT9LpjsxMsEupIPdIIPlbpEKAqYpXwpbsAWSGYf0tQ0v84W4r9SAktQ6+1joadoN4dwyd8MrEwS1KqUFJKst0qLkM5e3+I86UHFcp6/30FUXXIQA+VN9AARV7s/kIuKJra+vc1gXiXDSlIWqaogqL2RYE7Ur1hXJwYmEUXkFXKicx2GjOYIxUo3egq+xmjHIJPMQNmd30AAJjXFcRVZKClTinhPKCAwoQa6dIB+KiWQEgZlBgEiruakiws/aN5KAlRUohaxcmnk2w2i0ktj0j2XJmoUTygqu1y5duUUSGsC1IsMDQqUXOwFTtVTsYiZpNdLN+eUaSV51iXXIKqOrj9o8yOtIXKTFbDuGcKTMUFMChA5lLCpgURskEZU0YeezwzR+nZZUTnUFmqcoSEhnBBQlqX11uLxnh8clFAhhoNtuwDxaRMAsXbetX2iHKYWYYzCrlgzACCktnQ+WgDUIKkGo8Tjc7U+MPh5gQpxRQBbMOm/r5Q9k5llSJTZsoUU+GoGVWVJPMXHfpC6bwt5fxU8iioOUm70zFLMeYMf3eUaLE5Og7MZE5QAUk8tx7Gla3g4Y/MXNSPE4BcavUm4/wBQlWFITzA0UxUi4NXzJFSXrR4DXxoPyrNP5IO9XZiIweJt+kVMaYtluwbse/te0K59kMCcpbcMzCwpb3i//kH6tqKj2t5wEtTF3PQd7Rpjg0NIaKxBUUhmAepo3L5mPcLOCSlYDl8xBGZI2cGiqNC9E5TFm6PUsr5H7QTLBUzgBI1oCd2P4bxSi10Ki3HMcmYsKQgJ5QFU8SqupgKO+wYMO8gXiM6gKUihalCXcub7R5GnOc9go2BcYwJTOQpCElAKSGSAWBfmBqXDHaOixePGXKpTgElRS297sdfR45vEyHX8RXK6nynTqOlNqPrFeI8TSpAl5Sc3ibl1LMW/i0ZSxvJxXdDe9GHFOIomryoCsibAXURRz0+kb4NcxYKQ6EhyWYnsNrxUTJclOVFXFS1ev9vpA/CsSpSiKVpU6bh9Y6KXHS0vkbGPD1SkLVlCuUVJ/c531MDia5PUB9nqWHTXzgFOJNXaiq6dPnGnx6UYU2c+UHDdgxn/AMlkAJu5fW5p9m6DrDXguHAcqDqalXAZ8xJ35g+5LQh4eCVodIYVYliVB6lJGlIeyZmUFyHLihenmOpiMi1QBEtKSUkltXY2dNQ1zXrpBJepDAUGhpozdqkauNIVZ80zsB6Cp7Vb0hzhwpTZBUak0bZvfy0jBuqEEYji62TMSSMrgKIqxPhKheh16d4XTOIqD86mLsM29WI1BMMp3CzkUAaEAkposBTOFIUySAp6uLRzkzFZVZFDKoUswPUOH2jRylPdjNjj3JJ9B9YD4gRyuMyCz6kVBZ9Rr67x4rHO4LfL3MUxaiqr2+fYQ8a4+BIrPwWX/wBd6W3vqHcV6UgOfjSlwbKN3oaFx01tDQTBmAq5SA4d2fQdv96wpWppxSecVUH3axH55xrF8ilsvw9ZmEAk6OBsHLOI6CZPSoKASSf2EMlIZ3cNVxQAHyL0TYKWEnVDadxW1Wv6wxPRgGely7Cvzht70TJ7KTMOAMqrg9mpYvcxIvOl5lBy4KaKdxS4fettKxIhxSZPKjmsTxJarhKWoGDPTX0jHBHMqtxtS/S3SMUoIBY01Gh8jBHDHzh/W+3pURu0oxdDKYjDTA6i4A3vpb1eKYGYrM6SH3NH8oZcVzZQLg16gevaAuGpeZXbWu3vBGVwthZTGcq2cl6uWqblwI0wcwAosGqSRoB1taM8WFZ6igNPfaN5EkhSHNFhwOpiu4l9oYS8QnPmI5j6hNgDXX6wZNm5Q4o3Vvr0hMlBE0vW7P29YI+IFKSFuR/HalD1rGLj0SMeGuogNlKq+Q+7+/SHmFxOWgUFdHN30UPOEvDhlAPZ32hpgUGZM5A+lN/rvGE4p7E2dElIVJKil8tQyqhy/idx9THL8cmguC5Tsup7x12JwPw5T0AfKpmJCjUh2FG0A+ccpxcpUC4DDp9owj6WhnMFRSSRUHQ0p3+8FS5gXLIDuadbXgb4RDlQokXe40pDJOAeVnDHKwpsXFx1jtlQ26K4fMkOC5DObEbENtABxTzSbkkkkuS9S7+dTD2Vw8Jk5lAjMHDepdre3tHO8PH/AGKq5DgDuGc7w4ebIsZS0MvKWcl7Vr19oeT8TQMwUmlA79xa2w8rwhnzCmehyGKUm/RiPbyhyjBqIzAONWNQGFWuB9ol2tEthfBeIJlLKlI+IkpNCD4iU15G/gfx4kCYlGUkEBwWYlrXc/uL6xI1j+ROCpFKbSOKVKKVZdK63ApexEEcOQBMzEkXAF6wzH6YWqpKR5xvK/TqU+JTnp9oh5Y1Vj2TF4dK8KVKckOwpSo1Z7N7Qn4JNAWc+tLN1rHSTcaBJMh+Xsxpo+sK5UtCKpSlutYiMqi1QMWY+XzkOLwXjWaWpNWa+hDC8HJmSyXKEvvrHonI/aGh83rQbFc5JE1XZ/aLrleB7ggd3H2+cNJeKU7N7flIKDqukeYHygc67E7BsLIVk5QCCGBNGh7wNSpYSnMElKsxJSVBVtUg6PprC/MBcjsA0X/5eyiPOCMHl66+Qimzrf1HjJZlASlFVXKcqnBq9cgDPuXjj5xoc6gAQWTqaEXs33i4xq2pMP8A9GA8RKzl8wfrDy4VCVpaNHEpMky/h5StDsxDnbtBGGxslMspUSVEBKSAcuYEOSk1s/tCqbhCDXzjyVLCT1aJRDgdRJ/UsiWnKqSZroyOTkZmqyaKF6HeOWThP+1U1ByBR8Idmb+ol4q5NTb1NO3XrGMskqASX/PkN40qQ+OhlKwkq61qKrCgPsT7GOq/T36qk4VWb4ZXTwsA7WLvS0caACBWidRqd9PSBpqtKgbkV8oFF9hw3Z136l/UkvFLCxK+Fl5QlgrlaxUVAuC5/uMeRyQnpFHbWrk/eJEtSKaGZ4kpyAfy+nSBl4g1qxOv5aMUaW/P9QXJwJNxWL4JdhxYEConmeLmQrpDWXwkm59oMRgUDr+bRLyRQ6S7EaMISzf4aDJWGIr9IZqCRRh8vlFSsbfSM+U5e1D34RimYoWjKbilRqtT7RjljfH+L5mFfJjnUYjmNmiBMdtUMyRmjxWa8EgR4YGrGYpWTeMsRh3uCY2VeNEzHv6RwZMTxvlHoKE65Kg7EnpZvzziuDBOqQXY9K6nqIbzJdKWgQSkkn+VC4337wlLRNfBjiPCQVU2qBS1Gt56wuMpa5hcsBatKdgxHaDJ3DuZy53Lu/r0i8xkCl2s9PSNVNeAsDMplEkkm1Nu4iRjMxczNRzvRvIX3j2H6vomjpJamsB5RomfAct3d/vG+Z9PWBfjryXwCfj0r9vePSqMpaKRq0aRwxXgqkiXePFE7x68TLGyikJspliZI0j0CKEZhEWEmNUpi4TAMx+FHhlwU0QogACMqM1S2tB2SKmVCasaBJavURSZI2b8+UbTZLHvFggbiOGePhtBVbQEuUoDufX8aMZmGChsdx16Q0VL3I/KQHOGWpN7HUd2tCXqQuxTiZGQUFLP5RIPCf6qd3+dYkFNE0ysu8HJ+30j2JHb5ND1N42R4fP6GPYkUSzwxIkSGIkWESJABZMXR9okSAZeLJjyJABRUenWJEgAynRlKuO8SJHPn9pT9rN8V4j2HygBesexI5odmcQJfjPnEiRI6Sz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7621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AutoShape 4" descr="data:image/jpg;base64,/9j/4AAQSkZJRgABAQAAAQABAAD/2wCEAAkGBhISERUSEhQUFRUUGBoWFxgYFxwXFxoYFhcYFhsYGxcYGyYgGBklGRQYHy8kIycpLCwsGR4xNTAqNSYrLCoBCQoKDgwOGg8PGiwkHyQsLC0pLCw0LDQsLywsLCwsKSwsKSksLCwuLCwsLCwpLCwsLCwsLCwsLCwsLCwsKSwsLP/AABEIAHEAlgMBIgACEQEDEQH/xAAaAAACAwEBAAAAAAAAAAAAAAAEBQACAwYB/8QANxAAAQIEBAQEBQMEAgMAAAAAAQIRAAMhMQQSQVEFImFxMoGRoROxwdHwBkJSYoLh8RQjFTOS/8QAGQEAAwEBAQAAAAAAAAAAAAAAAAECAwQF/8QAJhEAAgICAgEEAgMBAAAAAAAAAAECEQMhEjFBIjJRYQSRcaHwE//aAAwDAQACEQMRAD8A5TiAEuapE0hnQtbB0lkkUD1LE/4gzE/qBK5bSkziWZJt4ixoDXX1hbK4hJ+J8ScXBGvM6tDlN/o0aHjkpakkLAYuAQwOgDWoBo0eG8dtcldfr9GHg0nYJTJC0JRk5MgbxB/F1cl2OvRoISAhDkJAFKflYGxnEZS65kBLNdnVR1E6UHePU4kFAQlJIDgqbNc60qGp5w5Jz+hBMllOSAwOpa1QenSFmN4gM2WTVW78idXrR6awZMw0yepapsyXLllQ5ZbgEFWWzUAu1TFpeETlUoJyoASlCBqVE1JVVyX9occcU7k/4KSQJhOEhRzrdZoHUcqQ9dQ7N0hhiJJIABFFJHKX1A2vExmMCVAFVXJYBRcm+UCupr+AafjpiyEgGWBV1BmDNRLnfWIlcmmD2EKn5SAq5NGeujARVWKIbK41TWj6E7esDSZstKs4Up9W5lH+6oHb8Mw0wEKqorAKkpAd2u+1K/SsP/lYuPwN8OpSAQ5ADa0ILmravDbAEK/dlLUqU9mLEbjSOcwiivwpOZhQ8ulmI6vaGgKkcqggAhwXzWBqLV6dO0YSxtdhR2aJwloKQZcwOQSkmUa7qUapuandto5fiSwtRKnYUSm726tuzEl9tSsJgJalBSZhUWHiTRxsxBTqHq0eYrCEKZX7nVVWYFjWw6vUa63jJOKf2VYgx2EBACCoJSQRmIKklwSAb5SWIexGrufMBxVSlIcl5YmoNaVDhm2Y01yxviVsFE0LWDDsdu8JsJNXKWQD4ylSToxCkkEihLLIPcx1YpNq/joOzu14lQw5UkEpPKACmpB5QlNTmzlhuFPuYVceQPgYdQUTPBdYcqKcpVlyk2CXygMH5jGWBxIlnDkpUSBMUkGxmFJyHXKAVZv7XprfhRlrxKM5dFlEulOZQdjlc0Zvwx6Eciail29f2Sc5xXDHPyKCgQFcpZswdmI0t5dokG8Vw3wpqkKSaElIGiSXHtTyiRT9LpjsxMsEupIPdIIPlbpEKAqYpXwpbsAWSGYf0tQ0v84W4r9SAktQ6+1joadoN4dwyd8MrEwS1KqUFJKst0qLkM5e3+I86UHFcp6/30FUXXIQA+VN9AARV7s/kIuKJra+vc1gXiXDSlIWqaogqL2RYE7Ur1hXJwYmEUXkFXKicx2GjOYIxUo3egq+xmjHIJPMQNmd30AAJjXFcRVZKClTinhPKCAwoQa6dIB+KiWQEgZlBgEiruakiws/aN5KAlRUohaxcmnk2w2i0ktj0j2XJmoUTygqu1y5duUUSGsC1IsMDQqUXOwFTtVTsYiZpNdLN+eUaSV51iXXIKqOrj9o8yOtIXKTFbDuGcKTMUFMChA5lLCpgURskEZU0YeezwzR+nZZUTnUFmqcoSEhnBBQlqX11uLxnh8clFAhhoNtuwDxaRMAsXbetX2iHKYWYYzCrlgzACCktnQ+WgDUIKkGo8Tjc7U+MPh5gQpxRQBbMOm/r5Q9k5llSJTZsoUU+GoGVWVJPMXHfpC6bwt5fxU8iioOUm70zFLMeYMf3eUaLE5Og7MZE5QAUk8tx7Gla3g4Y/MXNSPE4BcavUm4/wBQlWFITzA0UxUi4NXzJFSXrR4DXxoPyrNP5IO9XZiIweJt+kVMaYtluwbse/te0K59kMCcpbcMzCwpb3i//kH6tqKj2t5wEtTF3PQd7Rpjg0NIaKxBUUhmAepo3L5mPcLOCSlYDl8xBGZI2cGiqNC9E5TFm6PUsr5H7QTLBUzgBI1oCd2P4bxSi10Ki3HMcmYsKQgJ5QFU8SqupgKO+wYMO8gXiM6gKUihalCXcub7R5GnOc9go2BcYwJTOQpCElAKSGSAWBfmBqXDHaOixePGXKpTgElRS297sdfR45vEyHX8RXK6nynTqOlNqPrFeI8TSpAl5Sc3ibl1LMW/i0ZSxvJxXdDe9GHFOIomryoCsibAXURRz0+kb4NcxYKQ6EhyWYnsNrxUTJclOVFXFS1ev9vpA/CsSpSiKVpU6bh9Y6KXHS0vkbGPD1SkLVlCuUVJ/c531MDia5PUB9nqWHTXzgFOJNXaiq6dPnGnx6UYU2c+UHDdgxn/AMlkAJu5fW5p9m6DrDXguHAcqDqalXAZ8xJ35g+5LQh4eCVodIYVYliVB6lJGlIeyZmUFyHLihenmOpiMi1QBEtKSUkltXY2dNQ1zXrpBJepDAUGhpozdqkauNIVZ80zsB6Cp7Vb0hzhwpTZBUak0bZvfy0jBuqEEYji62TMSSMrgKIqxPhKheh16d4XTOIqD86mLsM29WI1BMMp3CzkUAaEAkposBTOFIUySAp6uLRzkzFZVZFDKoUswPUOH2jRylPdjNjj3JJ9B9YD4gRyuMyCz6kVBZ9Rr67x4rHO4LfL3MUxaiqr2+fYQ8a4+BIrPwWX/wBd6W3vqHcV6UgOfjSlwbKN3oaFx01tDQTBmAq5SA4d2fQdv96wpWppxSecVUH3axH55xrF8ilsvw9ZmEAk6OBsHLOI6CZPSoKASSf2EMlIZ3cNVxQAHyL0TYKWEnVDadxW1Wv6wxPRgGely7Cvzht70TJ7KTMOAMqrg9mpYvcxIvOl5lBy4KaKdxS4fettKxIhxSZPKjmsTxJarhKWoGDPTX0jHBHMqtxtS/S3SMUoIBY01Gh8jBHDHzh/W+3pURu0oxdDKYjDTA6i4A3vpb1eKYGYrM6SH3NH8oZcVzZQLg16gevaAuGpeZXbWu3vBGVwthZTGcq2cl6uWqblwI0wcwAosGqSRoB1taM8WFZ6igNPfaN5EkhSHNFhwOpiu4l9oYS8QnPmI5j6hNgDXX6wZNm5Q4o3Vvr0hMlBE0vW7P29YI+IFKSFuR/HalD1rGLj0SMeGuogNlKq+Q+7+/SHmFxOWgUFdHN30UPOEvDhlAPZ32hpgUGZM5A+lN/rvGE4p7E2dElIVJKil8tQyqhy/idx9THL8cmguC5Tsup7x12JwPw5T0AfKpmJCjUh2FG0A+ccpxcpUC4DDp9owj6WhnMFRSSRUHQ0p3+8FS5gXLIDuadbXgb4RDlQokXe40pDJOAeVnDHKwpsXFx1jtlQ26K4fMkOC5DObEbENtABxTzSbkkkkuS9S7+dTD2Vw8Jk5lAjMHDepdre3tHO8PH/AGKq5DgDuGc7w4ebIsZS0MvKWcl7Vr19oeT8TQMwUmlA79xa2w8rwhnzCmehyGKUm/RiPbyhyjBqIzAONWNQGFWuB9ol2tEthfBeIJlLKlI+IkpNCD4iU15G/gfx4kCYlGUkEBwWYlrXc/uL6xI1j+ROCpFKbSOKVKKVZdK63ApexEEcOQBMzEkXAF6wzH6YWqpKR5xvK/TqU+JTnp9oh5Y1Vj2TF4dK8KVKckOwpSo1Z7N7Qn4JNAWc+tLN1rHSTcaBJMh+Xsxpo+sK5UtCKpSlutYiMqi1QMWY+XzkOLwXjWaWpNWa+hDC8HJmSyXKEvvrHonI/aGh83rQbFc5JE1XZ/aLrleB7ggd3H2+cNJeKU7N7flIKDqukeYHygc67E7BsLIVk5QCCGBNGh7wNSpYSnMElKsxJSVBVtUg6PprC/MBcjsA0X/5eyiPOCMHl66+Qimzrf1HjJZlASlFVXKcqnBq9cgDPuXjj5xoc6gAQWTqaEXs33i4xq2pMP8A9GA8RKzl8wfrDy4VCVpaNHEpMky/h5StDsxDnbtBGGxslMspUSVEBKSAcuYEOSk1s/tCqbhCDXzjyVLCT1aJRDgdRJ/UsiWnKqSZroyOTkZmqyaKF6HeOWThP+1U1ByBR8Idmb+ol4q5NTb1NO3XrGMskqASX/PkN40qQ+OhlKwkq61qKrCgPsT7GOq/T36qk4VWb4ZXTwsA7WLvS0caACBWidRqd9PSBpqtKgbkV8oFF9hw3Z136l/UkvFLCxK+Fl5QlgrlaxUVAuC5/uMeRyQnpFHbWrk/eJEtSKaGZ4kpyAfy+nSBl4g1qxOv5aMUaW/P9QXJwJNxWL4JdhxYEConmeLmQrpDWXwkm59oMRgUDr+bRLyRQ6S7EaMISzf4aDJWGIr9IZqCRRh8vlFSsbfSM+U5e1D34RimYoWjKbilRqtT7RjljfH+L5mFfJjnUYjmNmiBMdtUMyRmjxWa8EgR4YGrGYpWTeMsRh3uCY2VeNEzHv6RwZMTxvlHoKE65Kg7EnpZvzziuDBOqQXY9K6nqIbzJdKWgQSkkn+VC4337wlLRNfBjiPCQVU2qBS1Gt56wuMpa5hcsBatKdgxHaDJ3DuZy53Lu/r0i8xkCl2s9PSNVNeAsDMplEkkm1Nu4iRjMxczNRzvRvIX3j2H6vomjpJamsB5RomfAct3d/vG+Z9PWBfjryXwCfj0r9vePSqMpaKRq0aRwxXgqkiXePFE7x68TLGyikJspliZI0j0CKEZhEWEmNUpi4TAMx+FHhlwU0QogACMqM1S2tB2SKmVCasaBJavURSZI2b8+UbTZLHvFggbiOGePhtBVbQEuUoDufX8aMZmGChsdx16Q0VL3I/KQHOGWpN7HUd2tCXqQuxTiZGQUFLP5RIPCf6qd3+dYkFNE0ysu8HJ+30j2JHb5ND1N42R4fP6GPYkUSzwxIkSGIkWESJABZMXR9okSAZeLJjyJABRUenWJEgAynRlKuO8SJHPn9pT9rN8V4j2HygBesexI5odmcQJfjPnEiRI6Sz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7621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AutoShape 2" descr="data:image/jpg;base64,/9j/4AAQSkZJRgABAQAAAQABAAD/2wCEAAkGBhISERQUExQWFBUWGBkXFxUVFBwWHhccGBYWFBUdHRccHSYgGhkjHBcXIDAiJCg1LSwsGB4xNTAsNSYrLSoBCQoKDgwOGg8PGi4kHSQpLTUsNS01LCozMC8qLi0vNSw1KTIpKS81KikrLDQtKiw1Kiw1KjU1LzUsMSosLDUqNP/AABEIAF0AlgMBIgACEQEDEQH/xAAbAAACAwEBAQAAAAAAAAAAAAAEBQADBgIBB//EADwQAAIBAgQDBgQDBgUFAAAAAAECAwARBAUSITFBUQYTImFxgTKRobEUQsEjcoLR4fBSYpKisgcVM0OD/8QAGAEBAQEBAQAAAAAAAAAAAAAAAQACAwT/xAAsEQACAgEDAgMHBQAAAAAAAAAAAQIRIQMxQRJRcYGREyJhscHw8TJiodHh/9oADAMBAAIRAxEAPwD7hUqVKiJUqUk7YZlJDhiYjaR2SJGPBTI4TV7XJ9bUN0rNwg5yUVyW5p2ow2HbQ73kPCKNWkc/wICR70KO1x5YLGkde4A/2l9X0ovJMhiwqaYxud3kbd5G5s7cST9OVMbUZZ0ctOOEr8f6X+mfk/6g4JCBK0kLH8ssEiH/AI/am2WZ7h8QLwTRy24hGBI9RxHvXuYZbFOhSVFdTyYX9x0PmN6yGC7OxSST4eW5kw5Qw4lTomCSKWQGQbllKkb3BFristyTOkYaM4tq01vz9F8zeVKz3ZnNJe8lwuIIaWEKyyAW76NrhXI5MCCrDrTzF4tIkaSRgqKCzMTYADia2nas4T03GXT95LaAzjO4cKmuVrAmyqBqZzyVVG7Gky5vjcV4sOiYaE/DJOpeRxyKwggIDy1m/lQHZfDNLjcS+IkM0mHYQxsyqukEamYIuwLXtfjYcay5djtDQStzeyylv28ORgM3zGbeHDRwJybFSEsf/lGPD6E1CM3G+vBP/lKSp/uDH7VowKlPT8THtq2ivS/nbMyO2ckBAx+HaBSbCeNu9iueF2A1J/EK1EcgYBlIIIuCDcEHcEHmKqngV1KsAysCCCLgg8QQeIrM9h1MM2MwgJMUDoYrm+lZVL6L9FNFtOmacY6kHKKpr0q69c/g1tSvCa9rZ5iVKlSohJ2kx0imGGNu7M7splABKKiNI2m+2sgWF+G55UvOT4IbvEsp5vNeZj6s9zT/ADXKo8RHokvxDKymzIw+FlPJh+pBuCRWfnyTGICB3U45NqMLH1XSyk+YI9BWGs5PTCXupRdPni/Mq/B6PFhCYCOABJjbyaEnTY9Vs3Q1XhsufH4fXiJ5PHf9lHaNI2RyuwAJfS63BZjewNhwoYY55CsIP4eQsYnLrqaJijMnhuAdRFg17G4te9XYXHSYSNYZ4miCCwkVWkjfq3eAHSSbkh7G5PHjWceR29+Mf3XjvWeRjh+0EmHGjGKbDYYmNS0b+bAXMTdQRboaZ4LtFhZSBHPE5PALIpJ9r3pXh+0kXdvLrDIgJZkOq1hc8OflXEXZKPFO8+KhClgqxJezxhSzai6nwyMW5HYAC53pt8GHGDTlqKvDv4fzvXgMO0PaEYYIAjSSSXEaDYEqASWc7KouP0BpbksqwJLPiJF7yVtcr30qLDSiLffSo2HM3PW1Ku2UU8WGZJWLd2e8w+LtzUEaJgPhZlJXV8LXHA0jzCTvodMy6JYP2jp8V4nUo8sd9nUK2sHkUsbGsuWfidoaPuxS/S92vvbbz34NZl2BnxOIkxau2GRkEUY7tS7oDr1kOCEDMdgVJt05idroXRYteIlmiE0RmWRY9IXVcFikam2rRcXtWkyjMmb9lKumZVDG26OpNg6NzUnkdx05lHmGeYdXkjZ0kLE+BbSFr7FdC3JPK1qqVGVqT9pfTt27eP1HmFzC5Cta54Ec6WZplc0OIOLwoDsyhZ4CdPehdlZGOwkA232I+uXwGP7p5i+uLDxaQiSG7KxXUQOLAWZbISSCbbcA+x2bZgmGM/dQwrYaElLvKxYhYwUWyqzMRtqNr786upNZJaUoT92qeM83x+NjSZLnCYmLvE1DcqyupVlZdmVgeBBoibHRp8Tqv7zAfc1k8raUxLhMI3wbYjF2uqux1S6P8cpYnyXa9Lcs7PYdW7ueFDOl9TSKGMm5tIC3xK2xuOHA2ItSpNmZ6EIttvy5ru+xocf2yQ3TCL+KltwjPgX9+X4QPK9zSfKMWUHcxSEYqdnlxcjpZotOkWWNtr+NVQm621NvwpqQkSX2jUeigfYClj4M4hnxoYwpDCVWXTcS2JkclDYtEALA7XLEg7XI09zWnKLTilS775442vhLxuhkOzmHO7xiZubzEzMfd729BYeVAZxhUwcbTYb9g6AvpU2jcKLlXj+EggEXAuORq3Kc1mlskcXeSAAy3fQkTEA6S9jdt+ABNtza4uwXsu87hsWyFFNxBFcqxBuNbsAXF/yhQNt78K1hrByTlCVzePW/I0GEn1xo9iupQ1jxFwDb2vUq2pXQ8rJUqVKgFGdZLDOVLalkSxDxmzABg4BJ2K3ANjz3FjvTOGdXF1PDY+R86TYnHGJ5A3M6geoPD5cPauOy8ryPNKdkOlV8yurUR5eIC/r0oo05NpJ8HefdnRITLFpWUrpcP8EyWIKSW8iQHG635i4JPZp5Pw0ayi0irpYFgx8JKqSQbElQDfzq7OCwjuoJ0sCQOYHH5bH2pRl+OklxSgAhUBLki2xBCj1Jsf4aKzZp6jcOljkYrvNQW2ncEkXvyO3Sl2cZXBiQI5xpZQTHKh0sm1m0ty24qbgjiKFy7GmPVG2zIbH9D6EWPvQGa42SQkxqWEXie3IcPnzt0U0tWZjJxdoIyjI5WLRs5WFQkWoODJLHEuiMXX/xoTrYn4jrIGm1zoRJDCAiqFAA8KLaw5bDhSHs/ipJZlIB0qpLHlYiwHqTv7GpjsY0U8ob8x1KeqkC3ytb2oSSN6mrLUeQXI+zUcRGInkGJlMjtGALIjszMWCncybnxH4RsAOb3N8uXExaJl1IGV9KsyG6m48QNILSCET76BKTb/KVVdfpqUD602Ocju7+VSiqopa05S67yOcBFGsaLEoVAPCqiwA6W5Vnc5wuIxGMCxjQkaW75gCFMh8ZVfzuAqgDgLtfkC1jhl/CELtIUcgcLFtTAeR3A8qByjHvIYgEZbbsSpFgBuN/lS1eAhPpbfIbhOy2FSx7pXcf+yQd45PXU19/Su83gixMbwszgEjUY+I0sGtex6WPvTM1j8jzJo9UUgs6GzD05+YPG/nVS2DrlfU3k1GX4KOGNUiUKg4Aee5JPEknck7k8aIobLr92CwsTc2PIEkiiaTLd5ZKlSpUBX3leNL/AEpR+MNdxYkkkXAOliL9eH61EHQYkOpI3sSNx0pNHmLRYjT+QqWI8gQGsOovf2NG5bIO6uDceLf0Yr+lJcTiF/Ewsx0odYJItcFD15EigRxmma6WCjfcA78NtRP2+dZvNszeORXViCGHPqbWPlXscsmtdQFmY2N97aTba3HYUFnsBY2vbdRw6n+lRGz/ABCOElKC7gKoI3sd96zvaNHi0qnhj1ElV23PAnrw9q0axWkgXkqsfkoUf8qD7VR3Qn+9qQFuW459carxJ49ABc+21OsLjVlDMOHC550iy+eNWs7BNUbAMepsPnblXmVzFIbcfSgS1MzlEpjT4WuDfcW52B4HceW9OsPh44xGmhRc7G3MbikGU+Kdj6fzrRZ7tErD8kkZ9iwU/RjSAH2hzA6NINjdQ3u4W3pYMflVGZTMqJoO/H5C/wA9qG7VIRIp30sYyel1Y2v8+tAYvEBgF1H47XBuQNXWojR4zPiuD70EayLD94XB+x+lTs8jFLkksRux3ufWsxnIIgRF1MA1ybdXUm9uAtetP2dm8JUggjYg/wB+dQh+X5gJEDebA+RVirD5iiu9rPYDEIomCsLmeQheYu51bfOr/wAU1QDnva9pL+KavaiKrV48IbiobyIv966vXLz2qIuwk6CG2pQRfw3FxueVKswiZ2hEd76Bc2It4Be5/Si0mOnj1+9UGchltvtb6UCUSZdYoS3iB5eh61Ti4hquxNtSk+x8hRbje/U3+lCY9CRtURoYMzieeMIwYlWGxvYWDX+gHvQnalzp0i24JJPQAk+9d9l8DDGt006iNyCL0N2hlDMVU3Ok7DfiVHLhxNICb/t2t4zq2B525A1czlIgtjceXn1vREeENgK6OGutjQIBkcjCQtyLgEEdVuCP9JrV5/iAuHuw8OpNR6DUDf5gVmMNhzGWuDbUhBAvzIN7cONaw42Jo7F0II3BYfakBNmWYJMFMZ1LsNQ4cRz58DQUmDUkEjne/PjRMeFAQ6RZQxttbnfny411ItwLUCBYrLmMbMjbf4T69ab5VPpkfUCAdNtr/kUHhfmDQeMYqgA58fmK7wp3J/vgBUQX3YLOyi12J4WubC5tUtQ8E5uRbmaIvSBK8qVKiJXEi13UNRFMfCqCvjHvV5Nr1zhxc3qEsmUAUOm72ombhVAHPnUR3hJ1YcAT5gGvMVJbhtseG1UYXDhXBHnXeOG1QHUEv2qxOdVYceKpLIQxoE4Em59R/Oj3xVluTSuLdqLxSXT3FIHcM2qMnrf72quFdxXWHj07DhaqpWs/tQKVl2OjuvpXOF4VaHuKEhk3NRF+FXj6k/Wr64i4V3SBKlSpUR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419100"/>
            <a:ext cx="1428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22" name="Picture 4" descr="http://blogs.sd41.bc.ca/learningtech/files/2010/09/blog-discussion_gr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43000"/>
            <a:ext cx="830897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Basic Tax Formula</a:t>
            </a:r>
          </a:p>
        </p:txBody>
      </p:sp>
      <p:sp>
        <p:nvSpPr>
          <p:cNvPr id="3" name="AutoShape 93"/>
          <p:cNvSpPr>
            <a:spLocks noChangeArrowheads="1"/>
          </p:cNvSpPr>
          <p:nvPr/>
        </p:nvSpPr>
        <p:spPr bwMode="auto">
          <a:xfrm>
            <a:off x="2438400" y="1824038"/>
            <a:ext cx="1965325" cy="569912"/>
          </a:xfrm>
          <a:prstGeom prst="rightArrow">
            <a:avLst>
              <a:gd name="adj1" fmla="val 50000"/>
              <a:gd name="adj2" fmla="val 862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4C0E22"/>
                </a:solidFill>
                <a:latin typeface="Century Gothic" pitchFamily="34" charset="0"/>
              </a:rPr>
              <a:t>Key to Savings</a:t>
            </a:r>
          </a:p>
        </p:txBody>
      </p:sp>
      <p:sp>
        <p:nvSpPr>
          <p:cNvPr id="4" name="AutoShape 94"/>
          <p:cNvSpPr>
            <a:spLocks noChangeArrowheads="1"/>
          </p:cNvSpPr>
          <p:nvPr/>
        </p:nvSpPr>
        <p:spPr bwMode="auto">
          <a:xfrm>
            <a:off x="2438400" y="4064000"/>
            <a:ext cx="1965325" cy="568325"/>
          </a:xfrm>
          <a:prstGeom prst="rightArrow">
            <a:avLst>
              <a:gd name="adj1" fmla="val 50000"/>
              <a:gd name="adj2" fmla="val 8645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4C0E22"/>
                </a:solidFill>
                <a:latin typeface="Century Gothic" pitchFamily="34" charset="0"/>
              </a:rPr>
              <a:t>Key to Savings</a:t>
            </a:r>
          </a:p>
        </p:txBody>
      </p:sp>
      <p:sp>
        <p:nvSpPr>
          <p:cNvPr id="5" name="AutoShape 95"/>
          <p:cNvSpPr>
            <a:spLocks noChangeAspect="1" noChangeArrowheads="1" noTextEdit="1"/>
          </p:cNvSpPr>
          <p:nvPr/>
        </p:nvSpPr>
        <p:spPr bwMode="auto">
          <a:xfrm>
            <a:off x="76200" y="1371600"/>
            <a:ext cx="78279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" name="Rectangle 96"/>
          <p:cNvSpPr>
            <a:spLocks noChangeArrowheads="1"/>
          </p:cNvSpPr>
          <p:nvPr/>
        </p:nvSpPr>
        <p:spPr bwMode="auto">
          <a:xfrm>
            <a:off x="122238" y="1395413"/>
            <a:ext cx="3023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Gross Receipts (Income)</a:t>
            </a:r>
          </a:p>
        </p:txBody>
      </p:sp>
      <p:sp>
        <p:nvSpPr>
          <p:cNvPr id="7" name="Rectangle 97"/>
          <p:cNvSpPr>
            <a:spLocks noChangeArrowheads="1"/>
          </p:cNvSpPr>
          <p:nvPr/>
        </p:nvSpPr>
        <p:spPr bwMode="auto">
          <a:xfrm>
            <a:off x="4587875" y="1395413"/>
            <a:ext cx="1139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2,000,000</a:t>
            </a:r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4149725" y="1395413"/>
            <a:ext cx="5658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$      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122238" y="1679575"/>
            <a:ext cx="4841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Less</a:t>
            </a:r>
          </a:p>
        </p:txBody>
      </p:sp>
      <p:sp>
        <p:nvSpPr>
          <p:cNvPr id="11" name="Rectangle 101"/>
          <p:cNvSpPr>
            <a:spLocks noChangeArrowheads="1"/>
          </p:cNvSpPr>
          <p:nvPr/>
        </p:nvSpPr>
        <p:spPr bwMode="auto">
          <a:xfrm>
            <a:off x="595313" y="1962150"/>
            <a:ext cx="14186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Deductions</a:t>
            </a:r>
          </a:p>
        </p:txBody>
      </p:sp>
      <p:sp>
        <p:nvSpPr>
          <p:cNvPr id="12" name="Rectangle 102"/>
          <p:cNvSpPr>
            <a:spLocks noChangeArrowheads="1"/>
          </p:cNvSpPr>
          <p:nvPr/>
        </p:nvSpPr>
        <p:spPr bwMode="auto">
          <a:xfrm>
            <a:off x="4522787" y="1962150"/>
            <a:ext cx="1328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(1,500,000)</a:t>
            </a:r>
          </a:p>
        </p:txBody>
      </p:sp>
      <p:sp>
        <p:nvSpPr>
          <p:cNvPr id="15" name="Rectangle 105"/>
          <p:cNvSpPr>
            <a:spLocks noChangeArrowheads="1"/>
          </p:cNvSpPr>
          <p:nvPr/>
        </p:nvSpPr>
        <p:spPr bwMode="auto">
          <a:xfrm>
            <a:off x="5792788" y="1962150"/>
            <a:ext cx="3282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  (reduce taxable income)</a:t>
            </a:r>
          </a:p>
        </p:txBody>
      </p:sp>
      <p:sp>
        <p:nvSpPr>
          <p:cNvPr id="16" name="Rectangle 106"/>
          <p:cNvSpPr>
            <a:spLocks noChangeArrowheads="1"/>
          </p:cNvSpPr>
          <p:nvPr/>
        </p:nvSpPr>
        <p:spPr bwMode="auto">
          <a:xfrm>
            <a:off x="609600" y="2362200"/>
            <a:ext cx="4929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(e.g., </a:t>
            </a:r>
            <a:r>
              <a:rPr lang="en-US" sz="2000" b="1">
                <a:solidFill>
                  <a:srgbClr val="4C0E22"/>
                </a:solidFill>
                <a:latin typeface="Century Gothic" pitchFamily="34" charset="0"/>
              </a:rPr>
              <a:t>Depreciation</a:t>
            </a:r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, COGS, Payroll, etc.)</a:t>
            </a:r>
          </a:p>
        </p:txBody>
      </p:sp>
      <p:sp>
        <p:nvSpPr>
          <p:cNvPr id="19" name="Rectangle 109"/>
          <p:cNvSpPr>
            <a:spLocks noChangeArrowheads="1"/>
          </p:cNvSpPr>
          <p:nvPr/>
        </p:nvSpPr>
        <p:spPr bwMode="auto">
          <a:xfrm>
            <a:off x="122238" y="2811463"/>
            <a:ext cx="2849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solidFill>
                  <a:srgbClr val="4C0E22"/>
                </a:solidFill>
                <a:latin typeface="Century Gothic" pitchFamily="34" charset="0"/>
              </a:rPr>
              <a:t>Total </a:t>
            </a:r>
            <a:r>
              <a:rPr lang="en-US" sz="2000" dirty="0" smtClean="0">
                <a:solidFill>
                  <a:srgbClr val="4C0E22"/>
                </a:solidFill>
                <a:latin typeface="Century Gothic" pitchFamily="34" charset="0"/>
              </a:rPr>
              <a:t>Taxable Income</a:t>
            </a:r>
            <a:endParaRPr lang="en-US" sz="2000" dirty="0">
              <a:solidFill>
                <a:srgbClr val="4C0E22"/>
              </a:solidFill>
              <a:latin typeface="Century Gothic" pitchFamily="34" charset="0"/>
            </a:endParaRPr>
          </a:p>
        </p:txBody>
      </p:sp>
      <p:sp>
        <p:nvSpPr>
          <p:cNvPr id="20" name="Rectangle 110"/>
          <p:cNvSpPr>
            <a:spLocks noChangeArrowheads="1"/>
          </p:cNvSpPr>
          <p:nvPr/>
        </p:nvSpPr>
        <p:spPr bwMode="auto">
          <a:xfrm>
            <a:off x="4748212" y="2811463"/>
            <a:ext cx="926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500,000</a:t>
            </a:r>
          </a:p>
        </p:txBody>
      </p:sp>
      <p:sp>
        <p:nvSpPr>
          <p:cNvPr id="23" name="Rectangle 113"/>
          <p:cNvSpPr>
            <a:spLocks noChangeArrowheads="1"/>
          </p:cNvSpPr>
          <p:nvPr/>
        </p:nvSpPr>
        <p:spPr bwMode="auto">
          <a:xfrm>
            <a:off x="122238" y="3378200"/>
            <a:ext cx="2088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solidFill>
                  <a:srgbClr val="4C0E22"/>
                </a:solidFill>
                <a:latin typeface="Century Gothic" pitchFamily="34" charset="0"/>
              </a:rPr>
              <a:t>Income Tax </a:t>
            </a:r>
            <a:r>
              <a:rPr lang="en-US" sz="2000" dirty="0">
                <a:solidFill>
                  <a:srgbClr val="4C0E22"/>
                </a:solidFill>
                <a:latin typeface="Century Gothic" pitchFamily="34" charset="0"/>
              </a:rPr>
              <a:t>Rate</a:t>
            </a:r>
          </a:p>
        </p:txBody>
      </p:sp>
      <p:sp>
        <p:nvSpPr>
          <p:cNvPr id="24" name="Rectangle 114"/>
          <p:cNvSpPr>
            <a:spLocks noChangeArrowheads="1"/>
          </p:cNvSpPr>
          <p:nvPr/>
        </p:nvSpPr>
        <p:spPr bwMode="auto">
          <a:xfrm>
            <a:off x="5119687" y="3378200"/>
            <a:ext cx="4841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35%</a:t>
            </a:r>
          </a:p>
        </p:txBody>
      </p:sp>
      <p:sp>
        <p:nvSpPr>
          <p:cNvPr id="25" name="Rectangle 115"/>
          <p:cNvSpPr>
            <a:spLocks noChangeArrowheads="1"/>
          </p:cNvSpPr>
          <p:nvPr/>
        </p:nvSpPr>
        <p:spPr bwMode="auto">
          <a:xfrm>
            <a:off x="122238" y="3660775"/>
            <a:ext cx="990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Tax Due</a:t>
            </a:r>
          </a:p>
        </p:txBody>
      </p:sp>
      <p:sp>
        <p:nvSpPr>
          <p:cNvPr id="26" name="Rectangle 116"/>
          <p:cNvSpPr>
            <a:spLocks noChangeArrowheads="1"/>
          </p:cNvSpPr>
          <p:nvPr/>
        </p:nvSpPr>
        <p:spPr bwMode="auto">
          <a:xfrm>
            <a:off x="4748212" y="3660775"/>
            <a:ext cx="926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175,000</a:t>
            </a:r>
          </a:p>
        </p:txBody>
      </p:sp>
      <p:sp>
        <p:nvSpPr>
          <p:cNvPr id="27" name="Rectangle 117"/>
          <p:cNvSpPr>
            <a:spLocks noChangeArrowheads="1"/>
          </p:cNvSpPr>
          <p:nvPr/>
        </p:nvSpPr>
        <p:spPr bwMode="auto">
          <a:xfrm>
            <a:off x="4075112" y="3660775"/>
            <a:ext cx="7758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           </a:t>
            </a:r>
          </a:p>
        </p:txBody>
      </p:sp>
      <p:sp>
        <p:nvSpPr>
          <p:cNvPr id="29" name="Rectangle 119"/>
          <p:cNvSpPr>
            <a:spLocks noChangeArrowheads="1"/>
          </p:cNvSpPr>
          <p:nvPr/>
        </p:nvSpPr>
        <p:spPr bwMode="auto">
          <a:xfrm>
            <a:off x="122238" y="4225925"/>
            <a:ext cx="13433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Tax Credits</a:t>
            </a:r>
          </a:p>
        </p:txBody>
      </p:sp>
      <p:sp>
        <p:nvSpPr>
          <p:cNvPr id="30" name="Rectangle 120"/>
          <p:cNvSpPr>
            <a:spLocks noChangeArrowheads="1"/>
          </p:cNvSpPr>
          <p:nvPr/>
        </p:nvSpPr>
        <p:spPr bwMode="auto">
          <a:xfrm>
            <a:off x="4748212" y="4225925"/>
            <a:ext cx="926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150,000</a:t>
            </a:r>
          </a:p>
        </p:txBody>
      </p:sp>
      <p:sp>
        <p:nvSpPr>
          <p:cNvPr id="33" name="Rectangle 123"/>
          <p:cNvSpPr>
            <a:spLocks noChangeArrowheads="1"/>
          </p:cNvSpPr>
          <p:nvPr/>
        </p:nvSpPr>
        <p:spPr bwMode="auto">
          <a:xfrm>
            <a:off x="5791200" y="4225925"/>
            <a:ext cx="1909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($ for $ savings)</a:t>
            </a:r>
          </a:p>
        </p:txBody>
      </p:sp>
      <p:sp>
        <p:nvSpPr>
          <p:cNvPr id="34" name="Rectangle 124"/>
          <p:cNvSpPr>
            <a:spLocks noChangeArrowheads="1"/>
          </p:cNvSpPr>
          <p:nvPr/>
        </p:nvSpPr>
        <p:spPr bwMode="auto">
          <a:xfrm>
            <a:off x="122238" y="4503738"/>
            <a:ext cx="20422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Tax Check to IRS</a:t>
            </a:r>
          </a:p>
        </p:txBody>
      </p:sp>
      <p:sp>
        <p:nvSpPr>
          <p:cNvPr id="35" name="Rectangle 125"/>
          <p:cNvSpPr>
            <a:spLocks noChangeArrowheads="1"/>
          </p:cNvSpPr>
          <p:nvPr/>
        </p:nvSpPr>
        <p:spPr bwMode="auto">
          <a:xfrm>
            <a:off x="4852987" y="4503738"/>
            <a:ext cx="783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25,000</a:t>
            </a:r>
          </a:p>
        </p:txBody>
      </p:sp>
      <p:sp>
        <p:nvSpPr>
          <p:cNvPr id="36" name="Rectangle 126"/>
          <p:cNvSpPr>
            <a:spLocks noChangeArrowheads="1"/>
          </p:cNvSpPr>
          <p:nvPr/>
        </p:nvSpPr>
        <p:spPr bwMode="auto">
          <a:xfrm>
            <a:off x="4151312" y="4503738"/>
            <a:ext cx="9185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4C0E22"/>
                </a:solidFill>
                <a:latin typeface="Century Gothic" pitchFamily="34" charset="0"/>
              </a:rPr>
              <a:t>$           </a:t>
            </a:r>
          </a:p>
        </p:txBody>
      </p:sp>
      <p:sp>
        <p:nvSpPr>
          <p:cNvPr id="39" name="Rectangle 129"/>
          <p:cNvSpPr>
            <a:spLocks noChangeArrowheads="1"/>
          </p:cNvSpPr>
          <p:nvPr/>
        </p:nvSpPr>
        <p:spPr bwMode="auto">
          <a:xfrm>
            <a:off x="4219575" y="2819400"/>
            <a:ext cx="1495425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41" name="Rectangle 131"/>
          <p:cNvSpPr>
            <a:spLocks noChangeArrowheads="1"/>
          </p:cNvSpPr>
          <p:nvPr/>
        </p:nvSpPr>
        <p:spPr bwMode="auto">
          <a:xfrm>
            <a:off x="4219575" y="3667125"/>
            <a:ext cx="1495425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43" name="Rectangle 133"/>
          <p:cNvSpPr>
            <a:spLocks noChangeArrowheads="1"/>
          </p:cNvSpPr>
          <p:nvPr/>
        </p:nvSpPr>
        <p:spPr bwMode="auto">
          <a:xfrm>
            <a:off x="4219575" y="4516438"/>
            <a:ext cx="1495425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44" name="Rectangle 134"/>
          <p:cNvSpPr>
            <a:spLocks noChangeArrowheads="1"/>
          </p:cNvSpPr>
          <p:nvPr/>
        </p:nvSpPr>
        <p:spPr bwMode="auto">
          <a:xfrm>
            <a:off x="4214812" y="4818062"/>
            <a:ext cx="1495425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45" name="Rectangle 135"/>
          <p:cNvSpPr>
            <a:spLocks noChangeArrowheads="1"/>
          </p:cNvSpPr>
          <p:nvPr/>
        </p:nvSpPr>
        <p:spPr bwMode="auto">
          <a:xfrm>
            <a:off x="4219575" y="4854575"/>
            <a:ext cx="1495425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381000"/>
            <a:ext cx="8153400" cy="11430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Research Tax Credit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www.glasbergen.com/images/g2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797" y="1143000"/>
            <a:ext cx="6193256" cy="4508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The Research Tax Credit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105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Background</a:t>
            </a:r>
          </a:p>
          <a:p>
            <a:pPr lvl="1" eaLnBrk="1" hangingPunct="1"/>
            <a:r>
              <a:rPr lang="en-US" dirty="0" smtClean="0"/>
              <a:t>Qualified Business Components</a:t>
            </a:r>
          </a:p>
          <a:p>
            <a:pPr lvl="1" eaLnBrk="1" hangingPunct="1"/>
            <a:r>
              <a:rPr lang="en-US" dirty="0" smtClean="0"/>
              <a:t>R&amp;D versus R&amp;E</a:t>
            </a:r>
          </a:p>
          <a:p>
            <a:pPr lvl="1" eaLnBrk="1" hangingPunct="1"/>
            <a:r>
              <a:rPr lang="en-US" dirty="0" smtClean="0"/>
              <a:t>General Process</a:t>
            </a:r>
          </a:p>
          <a:p>
            <a:pPr eaLnBrk="1" hangingPunct="1"/>
            <a:r>
              <a:rPr lang="en-US" dirty="0" smtClean="0"/>
              <a:t>Contracting Considerations</a:t>
            </a:r>
          </a:p>
          <a:p>
            <a:pPr lvl="1" eaLnBrk="1" hangingPunct="1"/>
            <a:r>
              <a:rPr lang="en-US" dirty="0" smtClean="0"/>
              <a:t>Rights, Risk, Funding and Contracts</a:t>
            </a:r>
          </a:p>
          <a:p>
            <a:pPr eaLnBrk="1" hangingPunct="1"/>
            <a:r>
              <a:rPr lang="en-US" dirty="0" smtClean="0"/>
              <a:t>R&amp;E Timeline</a:t>
            </a:r>
          </a:p>
          <a:p>
            <a:pPr eaLnBrk="1" hangingPunct="1"/>
            <a:r>
              <a:rPr lang="en-US" dirty="0" smtClean="0"/>
              <a:t>Documentation</a:t>
            </a:r>
          </a:p>
          <a:p>
            <a:pPr eaLnBrk="1" hangingPunct="1"/>
            <a:r>
              <a:rPr lang="en-US" dirty="0" smtClean="0"/>
              <a:t>Credit Calculation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Overview of the Research Credit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487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400" dirty="0" smtClean="0"/>
              <a:t>Created in 1981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Temporary part of the tax code – available through</a:t>
            </a:r>
            <a:r>
              <a:rPr lang="en-US" dirty="0" smtClean="0"/>
              <a:t> 12/31/2011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Recent guidance has given much better definition of what qualifies and what a valid claim must contain</a:t>
            </a:r>
          </a:p>
          <a:p>
            <a:pPr lvl="1" eaLnBrk="1" hangingPunct="1">
              <a:defRPr/>
            </a:pPr>
            <a:r>
              <a:rPr lang="en-US" dirty="0" smtClean="0"/>
              <a:t>Benefit highly lucrative if claimed correctly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/>
              <a:t>Business Component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dirty="0" smtClean="0">
                <a:cs typeface="+mn-cs"/>
              </a:rPr>
              <a:t>New or Improved Product or Process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dirty="0" smtClean="0">
                <a:cs typeface="+mn-cs"/>
              </a:rPr>
              <a:t>New to client (not necessarily the world)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dirty="0" smtClean="0">
                <a:cs typeface="+mn-cs"/>
              </a:rPr>
              <a:t>Process Improvement and/or Redesign may qualify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" y="5526088"/>
            <a:ext cx="807720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2"/>
                </a:solidFill>
              </a:rPr>
              <a:t>Buzzwords: Patent, Patent Pending, New, Improved, Engineer, </a:t>
            </a:r>
            <a:r>
              <a:rPr lang="en-US" sz="1800" dirty="0" smtClean="0">
                <a:solidFill>
                  <a:schemeClr val="tx2"/>
                </a:solidFill>
              </a:rPr>
              <a:t>Coder, Design</a:t>
            </a:r>
            <a:r>
              <a:rPr lang="en-US" sz="1800" dirty="0">
                <a:solidFill>
                  <a:schemeClr val="tx2"/>
                </a:solidFill>
              </a:rPr>
              <a:t>, Test, Prototype, Alpha/Beta, </a:t>
            </a:r>
            <a:r>
              <a:rPr lang="en-US" sz="1800" dirty="0" smtClean="0">
                <a:solidFill>
                  <a:schemeClr val="tx2"/>
                </a:solidFill>
              </a:rPr>
              <a:t>Upgrade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Picture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267200" y="1219200"/>
            <a:ext cx="4343400" cy="4724400"/>
          </a:xfrm>
          <a:prstGeom prst="rect">
            <a:avLst/>
          </a:prstGeom>
          <a:solidFill>
            <a:schemeClr val="accent1"/>
          </a:solidFill>
          <a:ln w="25400" cap="sq" algn="ctr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r>
              <a:rPr lang="en-US"/>
              <a:t>IRC §174</a:t>
            </a:r>
          </a:p>
          <a:p>
            <a:r>
              <a:rPr lang="en-US"/>
              <a:t>	Direct Costs</a:t>
            </a:r>
          </a:p>
          <a:p>
            <a:r>
              <a:rPr lang="en-US"/>
              <a:t>	In-Direct Costs</a:t>
            </a:r>
          </a:p>
          <a:p>
            <a:r>
              <a:rPr lang="en-US"/>
              <a:t>	Overhead / G&amp;A</a:t>
            </a:r>
          </a:p>
          <a:p>
            <a:r>
              <a:rPr lang="en-US"/>
              <a:t>	Reimbursable Costs</a:t>
            </a:r>
          </a:p>
          <a:p>
            <a:r>
              <a:rPr lang="en-US"/>
              <a:t>	No Exclusions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486400" y="4114800"/>
            <a:ext cx="3048000" cy="167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>
              <a:defRPr/>
            </a:pPr>
            <a:r>
              <a:rPr lang="en-US" dirty="0"/>
              <a:t>IRC §</a:t>
            </a:r>
            <a:r>
              <a:rPr lang="en-US" dirty="0" smtClean="0"/>
              <a:t>41 = R&amp;E</a:t>
            </a:r>
            <a:endParaRPr lang="en-US" dirty="0"/>
          </a:p>
          <a:p>
            <a:pPr>
              <a:tabLst>
                <a:tab pos="228600" algn="l"/>
              </a:tabLst>
              <a:defRPr/>
            </a:pPr>
            <a:r>
              <a:rPr lang="en-US" dirty="0"/>
              <a:t>	Wages</a:t>
            </a:r>
          </a:p>
          <a:p>
            <a:pPr>
              <a:tabLst>
                <a:tab pos="228600" algn="l"/>
              </a:tabLst>
              <a:defRPr/>
            </a:pPr>
            <a:r>
              <a:rPr lang="en-US" dirty="0"/>
              <a:t>	Supplies</a:t>
            </a:r>
          </a:p>
          <a:p>
            <a:pPr>
              <a:tabLst>
                <a:tab pos="228600" algn="l"/>
              </a:tabLst>
              <a:defRPr/>
            </a:pPr>
            <a:r>
              <a:rPr lang="en-US" dirty="0"/>
              <a:t>	Contract Research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19200"/>
            <a:ext cx="4038600" cy="5003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>
              <a:defRPr/>
            </a:pPr>
            <a:r>
              <a:rPr lang="en-US" dirty="0"/>
              <a:t>Experimental or laboratory sense = discover info that eliminates “product” development/improvement uncertainty</a:t>
            </a:r>
          </a:p>
          <a:p>
            <a:pPr marL="0" lvl="2">
              <a:defRPr/>
            </a:pPr>
            <a:endParaRPr lang="en-US" dirty="0"/>
          </a:p>
          <a:p>
            <a:pPr marL="228600" lvl="2" indent="-2286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Hands on, direct support &amp; direct supervision allowed</a:t>
            </a:r>
          </a:p>
          <a:p>
            <a:pPr marL="228600" lvl="2" indent="-2286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Patent = safe harbor</a:t>
            </a:r>
          </a:p>
          <a:p>
            <a:pPr marL="228600" lvl="2" indent="-2286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New to client (not to world)</a:t>
            </a:r>
          </a:p>
          <a:p>
            <a:pPr marL="228600" lvl="2" indent="-2286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Pilot Model, Process, Formula, Invention, or Technique</a:t>
            </a:r>
          </a:p>
          <a:p>
            <a:pPr marL="114300" indent="-114300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Contracting Decision Tree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1128831"/>
            <a:ext cx="2971800" cy="83099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Contract Awarded/</a:t>
            </a:r>
          </a:p>
          <a:p>
            <a:pPr algn="ctr"/>
            <a:r>
              <a:rPr lang="en-US" dirty="0" smtClean="0"/>
              <a:t>Grant Received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0"/>
            <a:ext cx="2667000" cy="83099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Part/Component</a:t>
            </a:r>
          </a:p>
          <a:p>
            <a:pPr algn="ctr"/>
            <a:r>
              <a:rPr lang="en-US" dirty="0" smtClean="0"/>
              <a:t>Fixed Price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3455074"/>
            <a:ext cx="3124200" cy="83099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Payment Contingent on Successful R&amp;E?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4750474"/>
            <a:ext cx="3124200" cy="83099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 you have Rights to Use R&amp;E results?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89441" y="3700760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No, Disallowed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1514872" y="3285549"/>
            <a:ext cx="246856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>
            <a:off x="1514872" y="4504749"/>
            <a:ext cx="246856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85800" y="4305121"/>
            <a:ext cx="89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(Yes)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rot="5400000">
            <a:off x="1514872" y="5809674"/>
            <a:ext cx="246856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885235" y="5939135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Allowable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rot="5400000">
            <a:off x="4486672" y="2146994"/>
            <a:ext cx="246856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200400" y="3886200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489441" y="4948535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No, Disallowed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76600" y="2286000"/>
            <a:ext cx="2667000" cy="83099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 Plus or</a:t>
            </a:r>
          </a:p>
          <a:p>
            <a:pPr algn="ctr"/>
            <a:r>
              <a:rPr lang="en-US" dirty="0" smtClean="0"/>
              <a:t>Time &amp; Materials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rot="5400000">
            <a:off x="4486672" y="3328709"/>
            <a:ext cx="246856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705600" y="2286000"/>
            <a:ext cx="2209800" cy="83099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CLINs</a:t>
            </a:r>
          </a:p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929490" y="3505200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Separately </a:t>
            </a:r>
          </a:p>
          <a:p>
            <a:r>
              <a:rPr lang="en-US" dirty="0" smtClean="0"/>
              <a:t>Considered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6324599" y="1981200"/>
            <a:ext cx="1295401" cy="2286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10800000" flipV="1">
            <a:off x="1752601" y="1981993"/>
            <a:ext cx="1140618" cy="22780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200400" y="5181600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7649766" y="3328709"/>
            <a:ext cx="246856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rot="5400000">
            <a:off x="2628902" y="3533776"/>
            <a:ext cx="493395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2761456" y="5549108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7212806" y="5269708"/>
            <a:ext cx="1038225" cy="47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62000" y="3178176"/>
            <a:ext cx="822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8199" idx="0"/>
          </p:cNvCxnSpPr>
          <p:nvPr/>
        </p:nvCxnSpPr>
        <p:spPr>
          <a:xfrm rot="16200000" flipV="1">
            <a:off x="629841" y="3726261"/>
            <a:ext cx="1055688" cy="3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65"/>
          <p:cNvSpPr txBox="1">
            <a:spLocks noChangeArrowheads="1"/>
          </p:cNvSpPr>
          <p:nvPr/>
        </p:nvSpPr>
        <p:spPr bwMode="auto">
          <a:xfrm>
            <a:off x="457200" y="4256089"/>
            <a:ext cx="1404938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chemeClr val="tx2"/>
                </a:solidFill>
              </a:rPr>
              <a:t>Market Research &amp;/or Reverse Engineering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200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Timeline Perspective</a:t>
            </a:r>
          </a:p>
        </p:txBody>
      </p:sp>
      <p:sp>
        <p:nvSpPr>
          <p:cNvPr id="8201" name="TextBox 65"/>
          <p:cNvSpPr txBox="1">
            <a:spLocks noChangeArrowheads="1"/>
          </p:cNvSpPr>
          <p:nvPr/>
        </p:nvSpPr>
        <p:spPr bwMode="auto">
          <a:xfrm>
            <a:off x="2209800" y="4256089"/>
            <a:ext cx="1676400" cy="10779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solidFill>
                  <a:schemeClr val="tx2"/>
                </a:solidFill>
              </a:rPr>
              <a:t>Process of Experimentation to Eliminate Uncertainty</a:t>
            </a:r>
          </a:p>
        </p:txBody>
      </p:sp>
      <p:cxnSp>
        <p:nvCxnSpPr>
          <p:cNvPr id="40" name="Straight Arrow Connector 39"/>
          <p:cNvCxnSpPr>
            <a:stCxn id="8203" idx="0"/>
          </p:cNvCxnSpPr>
          <p:nvPr/>
        </p:nvCxnSpPr>
        <p:spPr>
          <a:xfrm rot="16200000" flipV="1">
            <a:off x="4507706" y="3717133"/>
            <a:ext cx="1038225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Box 65"/>
          <p:cNvSpPr txBox="1">
            <a:spLocks noChangeArrowheads="1"/>
          </p:cNvSpPr>
          <p:nvPr/>
        </p:nvSpPr>
        <p:spPr bwMode="auto">
          <a:xfrm>
            <a:off x="4191000" y="4238626"/>
            <a:ext cx="1676400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solidFill>
                  <a:schemeClr val="tx2"/>
                </a:solidFill>
              </a:rPr>
              <a:t>Final Analysis of Information to Make a Production Decision </a:t>
            </a:r>
          </a:p>
        </p:txBody>
      </p:sp>
      <p:sp>
        <p:nvSpPr>
          <p:cNvPr id="8204" name="Curved Down Arrow 43"/>
          <p:cNvSpPr>
            <a:spLocks noChangeArrowheads="1"/>
          </p:cNvSpPr>
          <p:nvPr/>
        </p:nvSpPr>
        <p:spPr bwMode="auto">
          <a:xfrm>
            <a:off x="2133600" y="2284414"/>
            <a:ext cx="1752600" cy="838200"/>
          </a:xfrm>
          <a:prstGeom prst="curvedDownArrow">
            <a:avLst>
              <a:gd name="adj1" fmla="val 25004"/>
              <a:gd name="adj2" fmla="val 49998"/>
              <a:gd name="adj3" fmla="val 25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Curved Down Arrow 45"/>
          <p:cNvSpPr>
            <a:spLocks noChangeArrowheads="1"/>
          </p:cNvSpPr>
          <p:nvPr/>
        </p:nvSpPr>
        <p:spPr bwMode="auto">
          <a:xfrm flipH="1" flipV="1">
            <a:off x="2057400" y="3275014"/>
            <a:ext cx="1752600" cy="838200"/>
          </a:xfrm>
          <a:prstGeom prst="curvedDownArrow">
            <a:avLst>
              <a:gd name="adj1" fmla="val 25004"/>
              <a:gd name="adj2" fmla="val 49998"/>
              <a:gd name="adj3" fmla="val 25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4643438" y="2659063"/>
            <a:ext cx="1055688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7" name="TextBox 65"/>
          <p:cNvSpPr txBox="1">
            <a:spLocks noChangeArrowheads="1"/>
          </p:cNvSpPr>
          <p:nvPr/>
        </p:nvSpPr>
        <p:spPr bwMode="auto">
          <a:xfrm>
            <a:off x="5148263" y="1549401"/>
            <a:ext cx="1338262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>
                <a:solidFill>
                  <a:schemeClr val="tx2"/>
                </a:solidFill>
              </a:rPr>
              <a:t>Commercial </a:t>
            </a:r>
            <a:r>
              <a:rPr lang="en-US" sz="1600" dirty="0" smtClean="0">
                <a:solidFill>
                  <a:schemeClr val="tx2"/>
                </a:solidFill>
              </a:rPr>
              <a:t>Production Approval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53" name="Straight Arrow Connector 52"/>
          <p:cNvCxnSpPr>
            <a:stCxn id="8209" idx="0"/>
          </p:cNvCxnSpPr>
          <p:nvPr/>
        </p:nvCxnSpPr>
        <p:spPr>
          <a:xfrm rot="16200000" flipV="1">
            <a:off x="7212806" y="3717133"/>
            <a:ext cx="1038225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TextBox 65"/>
          <p:cNvSpPr txBox="1">
            <a:spLocks noChangeArrowheads="1"/>
          </p:cNvSpPr>
          <p:nvPr/>
        </p:nvSpPr>
        <p:spPr bwMode="auto">
          <a:xfrm>
            <a:off x="6896100" y="4238626"/>
            <a:ext cx="16764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solidFill>
                  <a:schemeClr val="tx2"/>
                </a:solidFill>
              </a:rPr>
              <a:t>New Problem Identified during Production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rot="10800000">
            <a:off x="2971800" y="5795964"/>
            <a:ext cx="4749800" cy="158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485773" y="3533776"/>
            <a:ext cx="493395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1143001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Disallowed</a:t>
            </a:r>
          </a:p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34150" y="1143001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Disallowed</a:t>
            </a:r>
          </a:p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05689" y="1143002"/>
            <a:ext cx="289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Allowable Activities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3767138" y="2659063"/>
            <a:ext cx="1055688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/>
          <p:cNvSpPr txBox="1">
            <a:spLocks noChangeArrowheads="1"/>
          </p:cNvSpPr>
          <p:nvPr/>
        </p:nvSpPr>
        <p:spPr bwMode="auto">
          <a:xfrm>
            <a:off x="3614738" y="1549401"/>
            <a:ext cx="1338262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chemeClr val="tx2"/>
                </a:solidFill>
              </a:rPr>
              <a:t>Testing &amp; Analysis of Test Results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7800" y="5486401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May Potentially Lead</a:t>
            </a:r>
          </a:p>
          <a:p>
            <a:pPr algn="ctr"/>
            <a:r>
              <a:rPr lang="en-US" sz="1800" dirty="0" smtClean="0"/>
              <a:t>Back to R&amp;E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5595"/>
      </a:lt1>
      <a:dk2>
        <a:srgbClr val="FFFFFF"/>
      </a:dk2>
      <a:lt2>
        <a:srgbClr val="000000"/>
      </a:lt2>
      <a:accent1>
        <a:srgbClr val="907578"/>
      </a:accent1>
      <a:accent2>
        <a:srgbClr val="B55341"/>
      </a:accent2>
      <a:accent3>
        <a:srgbClr val="AAB4C8"/>
      </a:accent3>
      <a:accent4>
        <a:srgbClr val="000000"/>
      </a:accent4>
      <a:accent5>
        <a:srgbClr val="C6BDBE"/>
      </a:accent5>
      <a:accent6>
        <a:srgbClr val="A44A3A"/>
      </a:accent6>
      <a:hlink>
        <a:srgbClr val="7393C1"/>
      </a:hlink>
      <a:folHlink>
        <a:srgbClr val="9EA374"/>
      </a:folHlink>
    </a:clrScheme>
    <a:fontScheme name="Blank Presentation">
      <a:majorFont>
        <a:latin typeface="Arial Narrow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DBD4C5"/>
        </a:lt1>
        <a:dk2>
          <a:srgbClr val="FFFFFF"/>
        </a:dk2>
        <a:lt2>
          <a:srgbClr val="323232"/>
        </a:lt2>
        <a:accent1>
          <a:srgbClr val="A78F91"/>
        </a:accent1>
        <a:accent2>
          <a:srgbClr val="B55341"/>
        </a:accent2>
        <a:accent3>
          <a:srgbClr val="EAE6DF"/>
        </a:accent3>
        <a:accent4>
          <a:srgbClr val="000000"/>
        </a:accent4>
        <a:accent5>
          <a:srgbClr val="D0C6C7"/>
        </a:accent5>
        <a:accent6>
          <a:srgbClr val="A44A3A"/>
        </a:accent6>
        <a:hlink>
          <a:srgbClr val="5D87A1"/>
        </a:hlink>
        <a:folHlink>
          <a:srgbClr val="9098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DBD4C5"/>
        </a:lt1>
        <a:dk2>
          <a:srgbClr val="FFFFFF"/>
        </a:dk2>
        <a:lt2>
          <a:srgbClr val="ED6F1E"/>
        </a:lt2>
        <a:accent1>
          <a:srgbClr val="A78F91"/>
        </a:accent1>
        <a:accent2>
          <a:srgbClr val="B55341"/>
        </a:accent2>
        <a:accent3>
          <a:srgbClr val="EAE6DF"/>
        </a:accent3>
        <a:accent4>
          <a:srgbClr val="000000"/>
        </a:accent4>
        <a:accent5>
          <a:srgbClr val="D0C6C7"/>
        </a:accent5>
        <a:accent6>
          <a:srgbClr val="A44A3A"/>
        </a:accent6>
        <a:hlink>
          <a:srgbClr val="5D87A1"/>
        </a:hlink>
        <a:folHlink>
          <a:srgbClr val="9098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DBD4C5"/>
        </a:lt1>
        <a:dk2>
          <a:srgbClr val="FFFFFF"/>
        </a:dk2>
        <a:lt2>
          <a:srgbClr val="ED6F1E"/>
        </a:lt2>
        <a:accent1>
          <a:srgbClr val="A78F91"/>
        </a:accent1>
        <a:accent2>
          <a:srgbClr val="B55341"/>
        </a:accent2>
        <a:accent3>
          <a:srgbClr val="EAE6DF"/>
        </a:accent3>
        <a:accent4>
          <a:srgbClr val="000000"/>
        </a:accent4>
        <a:accent5>
          <a:srgbClr val="D0C6C7"/>
        </a:accent5>
        <a:accent6>
          <a:srgbClr val="A44A3A"/>
        </a:accent6>
        <a:hlink>
          <a:srgbClr val="5D87A1"/>
        </a:hlink>
        <a:folHlink>
          <a:srgbClr val="9EA3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LA_PPT</Template>
  <TotalTime>12236</TotalTime>
  <Words>916</Words>
  <Application>Microsoft Office PowerPoint</Application>
  <PresentationFormat>On-screen Show (4:3)</PresentationFormat>
  <Paragraphs>223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Tax Incentives for Manufacturers    Simulation Association     December 6, 2011   </vt:lpstr>
      <vt:lpstr>Overview</vt:lpstr>
      <vt:lpstr>Slide 3</vt:lpstr>
      <vt:lpstr>Slide 4</vt:lpstr>
      <vt:lpstr>The Research Tax Credit </vt:lpstr>
      <vt:lpstr>Overview of the Research Credit</vt:lpstr>
      <vt:lpstr>The Picture</vt:lpstr>
      <vt:lpstr>Contracting Decision Tree</vt:lpstr>
      <vt:lpstr>Timeline Perspective</vt:lpstr>
      <vt:lpstr>Industry Specific R&amp;D Timeline</vt:lpstr>
      <vt:lpstr>Credit Claim – a 3 Step Process</vt:lpstr>
      <vt:lpstr>Credit Calculation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tiffani &amp; associates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volberding</dc:creator>
  <cp:lastModifiedBy>LAUser</cp:lastModifiedBy>
  <cp:revision>306</cp:revision>
  <cp:lastPrinted>2011-10-11T21:29:29Z</cp:lastPrinted>
  <dcterms:created xsi:type="dcterms:W3CDTF">1999-08-21T03:55:51Z</dcterms:created>
  <dcterms:modified xsi:type="dcterms:W3CDTF">2011-12-05T00:56:41Z</dcterms:modified>
</cp:coreProperties>
</file>